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NET_MASTER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 A GLANCE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CONNECTING FARMERS TO GLOBAL MARKETS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01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pic>
        <p:nvPicPr>
          <p:cNvPr id="10" name="Image 1" descr="/Users/sohansoni/MPGIS/Agnet/public/agnet-global-logo-cropp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914400"/>
            <a:ext cx="3154680" cy="10058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94360" y="1993392"/>
            <a:ext cx="5029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INTEGRATED AGRITECH INFRASTRUCTURE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594360" y="2295144"/>
            <a:ext cx="502920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Connecting Uzbekistan's farmers to global markets.</a:t>
            </a:r>
            <a:endParaRPr lang="en-US" sz="2800" dirty="0"/>
          </a:p>
        </p:txBody>
      </p:sp>
      <p:sp>
        <p:nvSpPr>
          <p:cNvPr id="13" name="Text 9"/>
          <p:cNvSpPr/>
          <p:nvPr/>
        </p:nvSpPr>
        <p:spPr>
          <a:xfrm>
            <a:off x="594360" y="3337560"/>
            <a:ext cx="502920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AGNET is a mobile-first AgriTech platform for farmer finance, verified trade, digital identity, input access, and institutional rural intelligence.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92240" y="1097280"/>
            <a:ext cx="233172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656832" y="1225296"/>
            <a:ext cx="2002536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A64A"/>
                </a:solidFill>
              </a:rPr>
              <a:t>$3.8B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6656832" y="1554480"/>
            <a:ext cx="200253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Total addressable agri opportunity in Uzbekistan</a:t>
            </a:r>
            <a:endParaRPr lang="en-US" sz="750" dirty="0"/>
          </a:p>
        </p:txBody>
      </p:sp>
      <p:sp>
        <p:nvSpPr>
          <p:cNvPr id="17" name="Shape 13"/>
          <p:cNvSpPr/>
          <p:nvPr/>
        </p:nvSpPr>
        <p:spPr>
          <a:xfrm>
            <a:off x="9144000" y="1097280"/>
            <a:ext cx="233172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9308592" y="1225296"/>
            <a:ext cx="2002536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A64A"/>
                </a:solidFill>
              </a:rPr>
              <a:t>4.7M+</a:t>
            </a:r>
            <a:endParaRPr lang="en-US" sz="1800" dirty="0"/>
          </a:p>
        </p:txBody>
      </p:sp>
      <p:sp>
        <p:nvSpPr>
          <p:cNvPr id="19" name="Text 15"/>
          <p:cNvSpPr/>
          <p:nvPr/>
        </p:nvSpPr>
        <p:spPr>
          <a:xfrm>
            <a:off x="9308592" y="1554480"/>
            <a:ext cx="200253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Smallholder and dehkan farms underserved</a:t>
            </a:r>
            <a:endParaRPr lang="en-US" sz="750" dirty="0"/>
          </a:p>
        </p:txBody>
      </p:sp>
      <p:sp>
        <p:nvSpPr>
          <p:cNvPr id="20" name="Shape 16"/>
          <p:cNvSpPr/>
          <p:nvPr/>
        </p:nvSpPr>
        <p:spPr>
          <a:xfrm>
            <a:off x="6492240" y="2084832"/>
            <a:ext cx="233172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6656832" y="2212848"/>
            <a:ext cx="2002536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A64A"/>
                </a:solidFill>
              </a:rPr>
              <a:t>83%</a:t>
            </a:r>
            <a:endParaRPr lang="en-US" sz="1800" dirty="0"/>
          </a:p>
        </p:txBody>
      </p:sp>
      <p:sp>
        <p:nvSpPr>
          <p:cNvPr id="22" name="Text 18"/>
          <p:cNvSpPr/>
          <p:nvPr/>
        </p:nvSpPr>
        <p:spPr>
          <a:xfrm>
            <a:off x="6656832" y="2542032"/>
            <a:ext cx="200253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Farmers without formal finance access</a:t>
            </a:r>
            <a:endParaRPr lang="en-US" sz="750" dirty="0"/>
          </a:p>
        </p:txBody>
      </p:sp>
      <p:sp>
        <p:nvSpPr>
          <p:cNvPr id="23" name="Shape 19"/>
          <p:cNvSpPr/>
          <p:nvPr/>
        </p:nvSpPr>
        <p:spPr>
          <a:xfrm>
            <a:off x="9144000" y="2084832"/>
            <a:ext cx="233172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9308592" y="2212848"/>
            <a:ext cx="2002536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A64A"/>
                </a:solidFill>
              </a:rPr>
              <a:t>14</a:t>
            </a:r>
            <a:endParaRPr lang="en-US" sz="1800" dirty="0"/>
          </a:p>
        </p:txBody>
      </p:sp>
      <p:sp>
        <p:nvSpPr>
          <p:cNvPr id="25" name="Text 21"/>
          <p:cNvSpPr/>
          <p:nvPr/>
        </p:nvSpPr>
        <p:spPr>
          <a:xfrm>
            <a:off x="9308592" y="2542032"/>
            <a:ext cx="200253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Province rollout target after pilot proof</a:t>
            </a:r>
            <a:endParaRPr lang="en-US" sz="750" dirty="0"/>
          </a:p>
        </p:txBody>
      </p:sp>
      <p:sp>
        <p:nvSpPr>
          <p:cNvPr id="26" name="Shape 22"/>
          <p:cNvSpPr/>
          <p:nvPr/>
        </p:nvSpPr>
        <p:spPr>
          <a:xfrm>
            <a:off x="6263640" y="4187952"/>
            <a:ext cx="566928" cy="566928"/>
          </a:xfrm>
          <a:prstGeom prst="ellipse">
            <a:avLst/>
          </a:prstGeom>
          <a:solidFill>
            <a:srgbClr val="10A64A"/>
          </a:solidFill>
          <a:ln w="13970">
            <a:solidFill>
              <a:srgbClr val="10A64A"/>
            </a:solidFill>
            <a:prstDash val="solid"/>
          </a:ln>
        </p:spPr>
      </p:sp>
      <p:sp>
        <p:nvSpPr>
          <p:cNvPr id="27" name="Shape 23"/>
          <p:cNvSpPr/>
          <p:nvPr/>
        </p:nvSpPr>
        <p:spPr>
          <a:xfrm>
            <a:off x="6830568" y="4471416"/>
            <a:ext cx="548640" cy="0"/>
          </a:xfrm>
          <a:prstGeom prst="line">
            <a:avLst/>
          </a:prstGeom>
          <a:noFill/>
          <a:ln w="25400">
            <a:solidFill>
              <a:srgbClr val="D8E6DD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6035040" y="4864608"/>
            <a:ext cx="10515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Farmers</a:t>
            </a:r>
            <a:endParaRPr lang="en-US" sz="750" dirty="0"/>
          </a:p>
        </p:txBody>
      </p:sp>
      <p:sp>
        <p:nvSpPr>
          <p:cNvPr id="29" name="Shape 25"/>
          <p:cNvSpPr/>
          <p:nvPr/>
        </p:nvSpPr>
        <p:spPr>
          <a:xfrm>
            <a:off x="7379208" y="4187952"/>
            <a:ext cx="566928" cy="566928"/>
          </a:xfrm>
          <a:prstGeom prst="ellipse">
            <a:avLst/>
          </a:prstGeom>
          <a:solidFill>
            <a:srgbClr val="FFFFFF"/>
          </a:solidFill>
          <a:ln w="13970">
            <a:solidFill>
              <a:srgbClr val="D8E6DD"/>
            </a:solidFill>
            <a:prstDash val="solid"/>
          </a:ln>
        </p:spPr>
      </p:sp>
      <p:sp>
        <p:nvSpPr>
          <p:cNvPr id="30" name="Shape 26"/>
          <p:cNvSpPr/>
          <p:nvPr/>
        </p:nvSpPr>
        <p:spPr>
          <a:xfrm>
            <a:off x="7946136" y="4471416"/>
            <a:ext cx="548640" cy="0"/>
          </a:xfrm>
          <a:prstGeom prst="line">
            <a:avLst/>
          </a:prstGeom>
          <a:noFill/>
          <a:ln w="25400">
            <a:solidFill>
              <a:srgbClr val="D8E6DD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7150608" y="4864608"/>
            <a:ext cx="10515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Finance</a:t>
            </a:r>
            <a:endParaRPr lang="en-US" sz="750" dirty="0"/>
          </a:p>
        </p:txBody>
      </p:sp>
      <p:sp>
        <p:nvSpPr>
          <p:cNvPr id="32" name="Shape 28"/>
          <p:cNvSpPr/>
          <p:nvPr/>
        </p:nvSpPr>
        <p:spPr>
          <a:xfrm>
            <a:off x="8494776" y="4187952"/>
            <a:ext cx="566928" cy="566928"/>
          </a:xfrm>
          <a:prstGeom prst="ellipse">
            <a:avLst/>
          </a:prstGeom>
          <a:solidFill>
            <a:srgbClr val="FFFFFF"/>
          </a:solidFill>
          <a:ln w="13970">
            <a:solidFill>
              <a:srgbClr val="D8E6DD"/>
            </a:solidFill>
            <a:prstDash val="solid"/>
          </a:ln>
        </p:spPr>
      </p:sp>
      <p:sp>
        <p:nvSpPr>
          <p:cNvPr id="33" name="Shape 29"/>
          <p:cNvSpPr/>
          <p:nvPr/>
        </p:nvSpPr>
        <p:spPr>
          <a:xfrm>
            <a:off x="9061704" y="4471416"/>
            <a:ext cx="548640" cy="0"/>
          </a:xfrm>
          <a:prstGeom prst="line">
            <a:avLst/>
          </a:prstGeom>
          <a:noFill/>
          <a:ln w="25400">
            <a:solidFill>
              <a:srgbClr val="D8E6DD"/>
            </a:solidFill>
            <a:prstDash val="solid"/>
          </a:ln>
        </p:spPr>
      </p:sp>
      <p:sp>
        <p:nvSpPr>
          <p:cNvPr id="34" name="Text 30"/>
          <p:cNvSpPr/>
          <p:nvPr/>
        </p:nvSpPr>
        <p:spPr>
          <a:xfrm>
            <a:off x="8266176" y="4864608"/>
            <a:ext cx="10515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Inputs</a:t>
            </a:r>
            <a:endParaRPr lang="en-US" sz="750" dirty="0"/>
          </a:p>
        </p:txBody>
      </p:sp>
      <p:sp>
        <p:nvSpPr>
          <p:cNvPr id="35" name="Shape 31"/>
          <p:cNvSpPr/>
          <p:nvPr/>
        </p:nvSpPr>
        <p:spPr>
          <a:xfrm>
            <a:off x="9610344" y="4187952"/>
            <a:ext cx="566928" cy="566928"/>
          </a:xfrm>
          <a:prstGeom prst="ellipse">
            <a:avLst/>
          </a:prstGeom>
          <a:solidFill>
            <a:srgbClr val="FFFFFF"/>
          </a:solidFill>
          <a:ln w="13970">
            <a:solidFill>
              <a:srgbClr val="D8E6DD"/>
            </a:solidFill>
            <a:prstDash val="solid"/>
          </a:ln>
        </p:spPr>
      </p:sp>
      <p:sp>
        <p:nvSpPr>
          <p:cNvPr id="36" name="Shape 32"/>
          <p:cNvSpPr/>
          <p:nvPr/>
        </p:nvSpPr>
        <p:spPr>
          <a:xfrm>
            <a:off x="10177272" y="4471416"/>
            <a:ext cx="548640" cy="0"/>
          </a:xfrm>
          <a:prstGeom prst="line">
            <a:avLst/>
          </a:prstGeom>
          <a:noFill/>
          <a:ln w="25400">
            <a:solidFill>
              <a:srgbClr val="D8E6DD"/>
            </a:solidFill>
            <a:prstDash val="solid"/>
          </a:ln>
        </p:spPr>
      </p:sp>
      <p:sp>
        <p:nvSpPr>
          <p:cNvPr id="37" name="Text 33"/>
          <p:cNvSpPr/>
          <p:nvPr/>
        </p:nvSpPr>
        <p:spPr>
          <a:xfrm>
            <a:off x="9381744" y="4864608"/>
            <a:ext cx="10515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Buyers</a:t>
            </a:r>
            <a:endParaRPr lang="en-US" sz="750" dirty="0"/>
          </a:p>
        </p:txBody>
      </p:sp>
      <p:sp>
        <p:nvSpPr>
          <p:cNvPr id="38" name="Shape 34"/>
          <p:cNvSpPr/>
          <p:nvPr/>
        </p:nvSpPr>
        <p:spPr>
          <a:xfrm>
            <a:off x="10725912" y="4187952"/>
            <a:ext cx="566928" cy="566928"/>
          </a:xfrm>
          <a:prstGeom prst="ellipse">
            <a:avLst/>
          </a:prstGeom>
          <a:solidFill>
            <a:srgbClr val="176FE6"/>
          </a:solidFill>
          <a:ln w="13970">
            <a:solidFill>
              <a:srgbClr val="176FE6"/>
            </a:solidFill>
            <a:prstDash val="solid"/>
          </a:ln>
        </p:spPr>
      </p:sp>
      <p:sp>
        <p:nvSpPr>
          <p:cNvPr id="39" name="Text 35"/>
          <p:cNvSpPr/>
          <p:nvPr/>
        </p:nvSpPr>
        <p:spPr>
          <a:xfrm>
            <a:off x="10497312" y="4864608"/>
            <a:ext cx="10515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Global markets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GO-TO-MARKET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NARROW, PROVE TRUST, SCALE BY DISTRICTS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10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THREE PHASES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75488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Proven before scaled.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75488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The rollout starts with two measurable pilots, then expands through banks, cooperatives, government workflows, and the buyer network.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394960" y="1005840"/>
            <a:ext cx="1755648" cy="2057400"/>
          </a:xfrm>
          <a:prstGeom prst="roundRect">
            <a:avLst>
              <a:gd name="adj" fmla="val 2083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394960" y="1005840"/>
            <a:ext cx="54864" cy="205740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596128" y="1161288"/>
            <a:ext cx="14356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Phase 1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0-6 months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Pilot Proof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596128" y="1508760"/>
            <a:ext cx="1435608" cy="1399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2 districts, 1,500-3,000 farmers, 2 banks/MFIs, 1 cooperative, AGNET Finance and Agent Network live.</a:t>
            </a:r>
            <a:endParaRPr lang="en-US" sz="820" dirty="0"/>
          </a:p>
        </p:txBody>
      </p:sp>
      <p:sp>
        <p:nvSpPr>
          <p:cNvPr id="17" name="Shape 14"/>
          <p:cNvSpPr/>
          <p:nvPr/>
        </p:nvSpPr>
        <p:spPr>
          <a:xfrm>
            <a:off x="7360920" y="1005840"/>
            <a:ext cx="1755648" cy="2057400"/>
          </a:xfrm>
          <a:prstGeom prst="roundRect">
            <a:avLst>
              <a:gd name="adj" fmla="val 2083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7360920" y="1005840"/>
            <a:ext cx="54864" cy="205740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562088" y="1161288"/>
            <a:ext cx="14356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Phase 2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6-12 months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Regional Expansion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562088" y="1508760"/>
            <a:ext cx="1435608" cy="1399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10-15 districts, government dashboard, subsidy tracking, buyer marketplace beta with 50+ verified buyers.</a:t>
            </a:r>
            <a:endParaRPr lang="en-US" sz="820" dirty="0"/>
          </a:p>
        </p:txBody>
      </p:sp>
      <p:sp>
        <p:nvSpPr>
          <p:cNvPr id="21" name="Shape 18"/>
          <p:cNvSpPr/>
          <p:nvPr/>
        </p:nvSpPr>
        <p:spPr>
          <a:xfrm>
            <a:off x="9326880" y="1005840"/>
            <a:ext cx="1755648" cy="2057400"/>
          </a:xfrm>
          <a:prstGeom prst="roundRect">
            <a:avLst>
              <a:gd name="adj" fmla="val 2083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9326880" y="1005840"/>
            <a:ext cx="54864" cy="205740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528048" y="1161288"/>
            <a:ext cx="14356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Phase 3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12-24 months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National Platform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528048" y="1508760"/>
            <a:ext cx="1435608" cy="1399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All 14 provinces, API integrations, export marketplace with 200+ international buyers, data revenue contracts.</a:t>
            </a:r>
            <a:endParaRPr lang="en-US" sz="820" dirty="0"/>
          </a:p>
        </p:txBody>
      </p:sp>
      <p:sp>
        <p:nvSpPr>
          <p:cNvPr id="25" name="Shape 22"/>
          <p:cNvSpPr/>
          <p:nvPr/>
        </p:nvSpPr>
        <p:spPr>
          <a:xfrm>
            <a:off x="914400" y="4919472"/>
            <a:ext cx="1417320" cy="301752"/>
          </a:xfrm>
          <a:prstGeom prst="roundRect">
            <a:avLst>
              <a:gd name="adj" fmla="val 18182"/>
            </a:avLst>
          </a:prstGeom>
          <a:solidFill>
            <a:srgbClr val="E7F7EC"/>
          </a:solidFill>
          <a:ln w="12700">
            <a:solidFill>
              <a:srgbClr val="E7F7EC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987552" y="4988052"/>
            <a:ext cx="1271016" cy="12801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087438"/>
                </a:solidFill>
              </a:rPr>
              <a:t>MoUs + MVP</a:t>
            </a:r>
            <a:endParaRPr lang="en-US" sz="720" dirty="0"/>
          </a:p>
        </p:txBody>
      </p:sp>
      <p:sp>
        <p:nvSpPr>
          <p:cNvPr id="27" name="Shape 24"/>
          <p:cNvSpPr/>
          <p:nvPr/>
        </p:nvSpPr>
        <p:spPr>
          <a:xfrm>
            <a:off x="2697480" y="4919472"/>
            <a:ext cx="1417320" cy="301752"/>
          </a:xfrm>
          <a:prstGeom prst="roundRect">
            <a:avLst>
              <a:gd name="adj" fmla="val 18182"/>
            </a:avLst>
          </a:prstGeom>
          <a:solidFill>
            <a:srgbClr val="EAF3FF"/>
          </a:solidFill>
          <a:ln w="12700">
            <a:solidFill>
              <a:srgbClr val="EAF3FF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2770632" y="4988052"/>
            <a:ext cx="1271016" cy="12801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176FE6"/>
                </a:solidFill>
              </a:rPr>
              <a:t>Agent training</a:t>
            </a:r>
            <a:endParaRPr lang="en-US" sz="720" dirty="0"/>
          </a:p>
        </p:txBody>
      </p:sp>
      <p:sp>
        <p:nvSpPr>
          <p:cNvPr id="29" name="Shape 26"/>
          <p:cNvSpPr/>
          <p:nvPr/>
        </p:nvSpPr>
        <p:spPr>
          <a:xfrm>
            <a:off x="4480560" y="4919472"/>
            <a:ext cx="1417320" cy="301752"/>
          </a:xfrm>
          <a:prstGeom prst="roundRect">
            <a:avLst>
              <a:gd name="adj" fmla="val 18182"/>
            </a:avLst>
          </a:prstGeom>
          <a:solidFill>
            <a:srgbClr val="E7F7EC"/>
          </a:solidFill>
          <a:ln w="12700">
            <a:solidFill>
              <a:srgbClr val="E7F7EC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4553712" y="4988052"/>
            <a:ext cx="1271016" cy="12801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087438"/>
                </a:solidFill>
              </a:rPr>
              <a:t>Pilot resolution proof</a:t>
            </a:r>
            <a:endParaRPr lang="en-US" sz="720" dirty="0"/>
          </a:p>
        </p:txBody>
      </p:sp>
      <p:sp>
        <p:nvSpPr>
          <p:cNvPr id="31" name="Shape 28"/>
          <p:cNvSpPr/>
          <p:nvPr/>
        </p:nvSpPr>
        <p:spPr>
          <a:xfrm>
            <a:off x="6263640" y="4919472"/>
            <a:ext cx="1417320" cy="301752"/>
          </a:xfrm>
          <a:prstGeom prst="roundRect">
            <a:avLst>
              <a:gd name="adj" fmla="val 18182"/>
            </a:avLst>
          </a:prstGeom>
          <a:solidFill>
            <a:srgbClr val="EAF3FF"/>
          </a:solidFill>
          <a:ln w="12700">
            <a:solidFill>
              <a:srgbClr val="EAF3FF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336792" y="4988052"/>
            <a:ext cx="1271016" cy="12801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176FE6"/>
                </a:solidFill>
              </a:rPr>
              <a:t>Regional rollout</a:t>
            </a:r>
            <a:endParaRPr lang="en-US" sz="720" dirty="0"/>
          </a:p>
        </p:txBody>
      </p:sp>
      <p:sp>
        <p:nvSpPr>
          <p:cNvPr id="33" name="Shape 30"/>
          <p:cNvSpPr/>
          <p:nvPr/>
        </p:nvSpPr>
        <p:spPr>
          <a:xfrm>
            <a:off x="8046720" y="4919472"/>
            <a:ext cx="1417320" cy="301752"/>
          </a:xfrm>
          <a:prstGeom prst="roundRect">
            <a:avLst>
              <a:gd name="adj" fmla="val 18182"/>
            </a:avLst>
          </a:prstGeom>
          <a:solidFill>
            <a:srgbClr val="E7F7EC"/>
          </a:solidFill>
          <a:ln w="12700">
            <a:solidFill>
              <a:srgbClr val="E7F7EC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8119872" y="4988052"/>
            <a:ext cx="1271016" cy="12801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087438"/>
                </a:solidFill>
              </a:rPr>
              <a:t>Buyer network</a:t>
            </a:r>
            <a:endParaRPr lang="en-US" sz="720" dirty="0"/>
          </a:p>
        </p:txBody>
      </p:sp>
      <p:sp>
        <p:nvSpPr>
          <p:cNvPr id="35" name="Shape 32"/>
          <p:cNvSpPr/>
          <p:nvPr/>
        </p:nvSpPr>
        <p:spPr>
          <a:xfrm>
            <a:off x="9829800" y="4919472"/>
            <a:ext cx="1417320" cy="301752"/>
          </a:xfrm>
          <a:prstGeom prst="roundRect">
            <a:avLst>
              <a:gd name="adj" fmla="val 18182"/>
            </a:avLst>
          </a:prstGeom>
          <a:solidFill>
            <a:srgbClr val="EAF3FF"/>
          </a:solidFill>
          <a:ln w="12700">
            <a:solidFill>
              <a:srgbClr val="EAF3FF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9902952" y="4988052"/>
            <a:ext cx="1271016" cy="12801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176FE6"/>
                </a:solidFill>
              </a:rPr>
              <a:t>National rollout</a:t>
            </a:r>
            <a:endParaRPr lang="en-US" sz="7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ELIGIBILITY CHECK ARCHITECTURE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FARMER PROFILE TO INSTITUTION-READY DECISION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11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DECISION ENGINE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75488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A transparent eligibility layer for banks, MFIs, cooperatives, and subsidy programs.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75488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AGNET combines farmer consent, farm records, crop economics, document readiness, and institution rules into a traceable recommendation.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0" y="960120"/>
            <a:ext cx="1600200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486400" y="960120"/>
            <a:ext cx="54864" cy="100584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87568" y="1115568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Farmer Intake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687568" y="1463040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App, SMS, Telegram, field agent</a:t>
            </a:r>
            <a:endParaRPr lang="en-US" sz="820" dirty="0"/>
          </a:p>
        </p:txBody>
      </p:sp>
      <p:sp>
        <p:nvSpPr>
          <p:cNvPr id="17" name="Shape 14"/>
          <p:cNvSpPr/>
          <p:nvPr/>
        </p:nvSpPr>
        <p:spPr>
          <a:xfrm>
            <a:off x="7315200" y="960120"/>
            <a:ext cx="1600200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7315200" y="960120"/>
            <a:ext cx="54864" cy="100584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516368" y="1115568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Identity &amp; Land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516368" y="1463040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eKYC, GIS parcel, digital records</a:t>
            </a:r>
            <a:endParaRPr lang="en-US" sz="820" dirty="0"/>
          </a:p>
        </p:txBody>
      </p:sp>
      <p:sp>
        <p:nvSpPr>
          <p:cNvPr id="21" name="Shape 18"/>
          <p:cNvSpPr/>
          <p:nvPr/>
        </p:nvSpPr>
        <p:spPr>
          <a:xfrm>
            <a:off x="9144000" y="960120"/>
            <a:ext cx="1600200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9144000" y="960120"/>
            <a:ext cx="54864" cy="100584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345168" y="1115568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Crop &amp; Need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345168" y="1463040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Crop, season, area, input gap, amount</a:t>
            </a:r>
            <a:endParaRPr lang="en-US" sz="820" dirty="0"/>
          </a:p>
        </p:txBody>
      </p:sp>
      <p:sp>
        <p:nvSpPr>
          <p:cNvPr id="25" name="Shape 22"/>
          <p:cNvSpPr/>
          <p:nvPr/>
        </p:nvSpPr>
        <p:spPr>
          <a:xfrm>
            <a:off x="5486400" y="2377440"/>
            <a:ext cx="1600200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486400" y="2377440"/>
            <a:ext cx="54864" cy="100584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687568" y="2532888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Rules Engine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5687568" y="2880360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Bank/MFI criteria, subsidy rules, risk flags</a:t>
            </a:r>
            <a:endParaRPr lang="en-US" sz="820" dirty="0"/>
          </a:p>
        </p:txBody>
      </p:sp>
      <p:sp>
        <p:nvSpPr>
          <p:cNvPr id="29" name="Shape 26"/>
          <p:cNvSpPr/>
          <p:nvPr/>
        </p:nvSpPr>
        <p:spPr>
          <a:xfrm>
            <a:off x="7315200" y="2377440"/>
            <a:ext cx="1600200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315200" y="2377440"/>
            <a:ext cx="54864" cy="100584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516368" y="2532888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Document Pack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7516368" y="2880360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Checklist, missing items, eSign trail</a:t>
            </a:r>
            <a:endParaRPr lang="en-US" sz="820" dirty="0"/>
          </a:p>
        </p:txBody>
      </p:sp>
      <p:sp>
        <p:nvSpPr>
          <p:cNvPr id="33" name="Shape 30"/>
          <p:cNvSpPr/>
          <p:nvPr/>
        </p:nvSpPr>
        <p:spPr>
          <a:xfrm>
            <a:off x="9144000" y="2377440"/>
            <a:ext cx="1600200" cy="10058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9144000" y="2377440"/>
            <a:ext cx="54864" cy="100584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9345168" y="2532888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Institution Route</a:t>
            </a:r>
            <a:endParaRPr lang="en-US" sz="1150" dirty="0"/>
          </a:p>
        </p:txBody>
      </p:sp>
      <p:sp>
        <p:nvSpPr>
          <p:cNvPr id="36" name="Text 33"/>
          <p:cNvSpPr/>
          <p:nvPr/>
        </p:nvSpPr>
        <p:spPr>
          <a:xfrm>
            <a:off x="9345168" y="2880360"/>
            <a:ext cx="1280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Named officer, SLA clock, escalation</a:t>
            </a:r>
            <a:endParaRPr lang="en-US" sz="820" dirty="0"/>
          </a:p>
        </p:txBody>
      </p:sp>
      <p:sp>
        <p:nvSpPr>
          <p:cNvPr id="37" name="Shape 34"/>
          <p:cNvSpPr/>
          <p:nvPr/>
        </p:nvSpPr>
        <p:spPr>
          <a:xfrm>
            <a:off x="5486400" y="4297680"/>
            <a:ext cx="5257800" cy="7315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5742432" y="4535424"/>
            <a:ext cx="4754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</a:rPr>
              <a:t>Outputs: Eligible / Conditional / Not eligible, reason codes, routed scheme, required documents, SLA owner, and audit trail.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COMPETITIVE MOAT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AGNET WINS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12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6177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FIRST INTEGRATED LAYER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6177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No integrated competitor exists in Uzbekistan.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61772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AGNET combines capabilities that informal brokers, single-product agri apps, and traditional banks cannot deliver together.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5257800" y="960120"/>
            <a:ext cx="18288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3231C"/>
                </a:solidFill>
              </a:rPr>
              <a:t>Capability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6492240" y="960120"/>
            <a:ext cx="96012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3231C"/>
                </a:solidFill>
              </a:rPr>
              <a:t>Brokers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7726680" y="960120"/>
            <a:ext cx="96012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3231C"/>
                </a:solidFill>
              </a:rPr>
              <a:t>Agri apps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8961120" y="960120"/>
            <a:ext cx="96012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3231C"/>
                </a:solidFill>
              </a:rPr>
              <a:t>Banks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10195560" y="960120"/>
            <a:ext cx="96012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AGNET</a:t>
            </a:r>
            <a:endParaRPr lang="en-US" sz="750" dirty="0"/>
          </a:p>
        </p:txBody>
      </p:sp>
      <p:sp>
        <p:nvSpPr>
          <p:cNvPr id="18" name="Shape 15"/>
          <p:cNvSpPr/>
          <p:nvPr/>
        </p:nvSpPr>
        <p:spPr>
          <a:xfrm>
            <a:off x="5212080" y="1280160"/>
            <a:ext cx="608076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257800" y="135331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13231C"/>
                </a:solidFill>
              </a:rPr>
              <a:t>Finance + complaint tracking</a:t>
            </a:r>
            <a:endParaRPr lang="en-US" sz="700" dirty="0"/>
          </a:p>
        </p:txBody>
      </p:sp>
      <p:sp>
        <p:nvSpPr>
          <p:cNvPr id="20" name="Text 17"/>
          <p:cNvSpPr/>
          <p:nvPr/>
        </p:nvSpPr>
        <p:spPr>
          <a:xfrm>
            <a:off x="7726680" y="1353312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21" name="Text 18"/>
          <p:cNvSpPr/>
          <p:nvPr/>
        </p:nvSpPr>
        <p:spPr>
          <a:xfrm>
            <a:off x="8869680" y="1353312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Partial</a:t>
            </a:r>
            <a:endParaRPr lang="en-US" sz="700" dirty="0"/>
          </a:p>
        </p:txBody>
      </p:sp>
      <p:sp>
        <p:nvSpPr>
          <p:cNvPr id="22" name="Text 19"/>
          <p:cNvSpPr/>
          <p:nvPr/>
        </p:nvSpPr>
        <p:spPr>
          <a:xfrm>
            <a:off x="10012680" y="1353312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23" name="Text 20"/>
          <p:cNvSpPr/>
          <p:nvPr/>
        </p:nvSpPr>
        <p:spPr>
          <a:xfrm>
            <a:off x="11155680" y="1353312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0A64A"/>
                </a:solidFill>
              </a:rPr>
              <a:t>Yes</a:t>
            </a:r>
            <a:endParaRPr lang="en-US" sz="700" dirty="0"/>
          </a:p>
        </p:txBody>
      </p:sp>
      <p:sp>
        <p:nvSpPr>
          <p:cNvPr id="24" name="Shape 21"/>
          <p:cNvSpPr/>
          <p:nvPr/>
        </p:nvSpPr>
        <p:spPr>
          <a:xfrm>
            <a:off x="5212080" y="1664208"/>
            <a:ext cx="608076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257800" y="1737360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13231C"/>
                </a:solidFill>
              </a:rPr>
              <a:t>Verified buyer marketplace</a:t>
            </a:r>
            <a:endParaRPr lang="en-US" sz="700" dirty="0"/>
          </a:p>
        </p:txBody>
      </p:sp>
      <p:sp>
        <p:nvSpPr>
          <p:cNvPr id="26" name="Text 23"/>
          <p:cNvSpPr/>
          <p:nvPr/>
        </p:nvSpPr>
        <p:spPr>
          <a:xfrm>
            <a:off x="7726680" y="1737360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27" name="Text 24"/>
          <p:cNvSpPr/>
          <p:nvPr/>
        </p:nvSpPr>
        <p:spPr>
          <a:xfrm>
            <a:off x="8869680" y="1737360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0012680" y="1737360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29" name="Text 26"/>
          <p:cNvSpPr/>
          <p:nvPr/>
        </p:nvSpPr>
        <p:spPr>
          <a:xfrm>
            <a:off x="11155680" y="1737360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0A64A"/>
                </a:solidFill>
              </a:rPr>
              <a:t>Yes</a:t>
            </a:r>
            <a:endParaRPr lang="en-US" sz="700" dirty="0"/>
          </a:p>
        </p:txBody>
      </p:sp>
      <p:sp>
        <p:nvSpPr>
          <p:cNvPr id="30" name="Shape 27"/>
          <p:cNvSpPr/>
          <p:nvPr/>
        </p:nvSpPr>
        <p:spPr>
          <a:xfrm>
            <a:off x="5212080" y="2048256"/>
            <a:ext cx="608076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257800" y="2121408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13231C"/>
                </a:solidFill>
              </a:rPr>
              <a:t>GIS farm identity</a:t>
            </a:r>
            <a:endParaRPr lang="en-US" sz="700" dirty="0"/>
          </a:p>
        </p:txBody>
      </p:sp>
      <p:sp>
        <p:nvSpPr>
          <p:cNvPr id="32" name="Text 29"/>
          <p:cNvSpPr/>
          <p:nvPr/>
        </p:nvSpPr>
        <p:spPr>
          <a:xfrm>
            <a:off x="7726680" y="2121408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33" name="Text 30"/>
          <p:cNvSpPr/>
          <p:nvPr/>
        </p:nvSpPr>
        <p:spPr>
          <a:xfrm>
            <a:off x="8869680" y="2121408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34" name="Text 31"/>
          <p:cNvSpPr/>
          <p:nvPr/>
        </p:nvSpPr>
        <p:spPr>
          <a:xfrm>
            <a:off x="10012680" y="2121408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35" name="Text 32"/>
          <p:cNvSpPr/>
          <p:nvPr/>
        </p:nvSpPr>
        <p:spPr>
          <a:xfrm>
            <a:off x="11155680" y="2121408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0A64A"/>
                </a:solidFill>
              </a:rPr>
              <a:t>Yes</a:t>
            </a:r>
            <a:endParaRPr lang="en-US" sz="700" dirty="0"/>
          </a:p>
        </p:txBody>
      </p:sp>
      <p:sp>
        <p:nvSpPr>
          <p:cNvPr id="36" name="Shape 33"/>
          <p:cNvSpPr/>
          <p:nvPr/>
        </p:nvSpPr>
        <p:spPr>
          <a:xfrm>
            <a:off x="5212080" y="2432304"/>
            <a:ext cx="608076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5257800" y="2505456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13231C"/>
                </a:solidFill>
              </a:rPr>
              <a:t>SLA-based escalation</a:t>
            </a:r>
            <a:endParaRPr lang="en-US" sz="700" dirty="0"/>
          </a:p>
        </p:txBody>
      </p:sp>
      <p:sp>
        <p:nvSpPr>
          <p:cNvPr id="38" name="Text 35"/>
          <p:cNvSpPr/>
          <p:nvPr/>
        </p:nvSpPr>
        <p:spPr>
          <a:xfrm>
            <a:off x="7726680" y="2505456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39" name="Text 36"/>
          <p:cNvSpPr/>
          <p:nvPr/>
        </p:nvSpPr>
        <p:spPr>
          <a:xfrm>
            <a:off x="8869680" y="2505456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Partial</a:t>
            </a:r>
            <a:endParaRPr lang="en-US" sz="700" dirty="0"/>
          </a:p>
        </p:txBody>
      </p:sp>
      <p:sp>
        <p:nvSpPr>
          <p:cNvPr id="40" name="Text 37"/>
          <p:cNvSpPr/>
          <p:nvPr/>
        </p:nvSpPr>
        <p:spPr>
          <a:xfrm>
            <a:off x="10012680" y="2505456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41" name="Text 38"/>
          <p:cNvSpPr/>
          <p:nvPr/>
        </p:nvSpPr>
        <p:spPr>
          <a:xfrm>
            <a:off x="11155680" y="2505456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0A64A"/>
                </a:solidFill>
              </a:rPr>
              <a:t>Yes</a:t>
            </a:r>
            <a:endParaRPr lang="en-US" sz="700" dirty="0"/>
          </a:p>
        </p:txBody>
      </p:sp>
      <p:sp>
        <p:nvSpPr>
          <p:cNvPr id="42" name="Shape 39"/>
          <p:cNvSpPr/>
          <p:nvPr/>
        </p:nvSpPr>
        <p:spPr>
          <a:xfrm>
            <a:off x="5212080" y="2816352"/>
            <a:ext cx="608076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5257800" y="2889504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13231C"/>
                </a:solidFill>
              </a:rPr>
              <a:t>Multi-institution routing</a:t>
            </a:r>
            <a:endParaRPr lang="en-US" sz="700" dirty="0"/>
          </a:p>
        </p:txBody>
      </p:sp>
      <p:sp>
        <p:nvSpPr>
          <p:cNvPr id="44" name="Text 41"/>
          <p:cNvSpPr/>
          <p:nvPr/>
        </p:nvSpPr>
        <p:spPr>
          <a:xfrm>
            <a:off x="7726680" y="2889504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45" name="Text 42"/>
          <p:cNvSpPr/>
          <p:nvPr/>
        </p:nvSpPr>
        <p:spPr>
          <a:xfrm>
            <a:off x="8869680" y="2889504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46" name="Text 43"/>
          <p:cNvSpPr/>
          <p:nvPr/>
        </p:nvSpPr>
        <p:spPr>
          <a:xfrm>
            <a:off x="10012680" y="2889504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Partial</a:t>
            </a:r>
            <a:endParaRPr lang="en-US" sz="700" dirty="0"/>
          </a:p>
        </p:txBody>
      </p:sp>
      <p:sp>
        <p:nvSpPr>
          <p:cNvPr id="47" name="Text 44"/>
          <p:cNvSpPr/>
          <p:nvPr/>
        </p:nvSpPr>
        <p:spPr>
          <a:xfrm>
            <a:off x="11155680" y="2889504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0A64A"/>
                </a:solidFill>
              </a:rPr>
              <a:t>Yes</a:t>
            </a:r>
            <a:endParaRPr lang="en-US" sz="700" dirty="0"/>
          </a:p>
        </p:txBody>
      </p:sp>
      <p:sp>
        <p:nvSpPr>
          <p:cNvPr id="48" name="Shape 45"/>
          <p:cNvSpPr/>
          <p:nvPr/>
        </p:nvSpPr>
        <p:spPr>
          <a:xfrm>
            <a:off x="5212080" y="3200400"/>
            <a:ext cx="608076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5257800" y="3273552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13231C"/>
                </a:solidFill>
              </a:rPr>
              <a:t>Input procurement</a:t>
            </a:r>
            <a:endParaRPr lang="en-US" sz="700" dirty="0"/>
          </a:p>
        </p:txBody>
      </p:sp>
      <p:sp>
        <p:nvSpPr>
          <p:cNvPr id="50" name="Text 47"/>
          <p:cNvSpPr/>
          <p:nvPr/>
        </p:nvSpPr>
        <p:spPr>
          <a:xfrm>
            <a:off x="7726680" y="3273552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51" name="Text 48"/>
          <p:cNvSpPr/>
          <p:nvPr/>
        </p:nvSpPr>
        <p:spPr>
          <a:xfrm>
            <a:off x="8869680" y="3273552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52" name="Text 49"/>
          <p:cNvSpPr/>
          <p:nvPr/>
        </p:nvSpPr>
        <p:spPr>
          <a:xfrm>
            <a:off x="10012680" y="3273552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53" name="Text 50"/>
          <p:cNvSpPr/>
          <p:nvPr/>
        </p:nvSpPr>
        <p:spPr>
          <a:xfrm>
            <a:off x="11155680" y="3273552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0A64A"/>
                </a:solidFill>
              </a:rPr>
              <a:t>Yes</a:t>
            </a:r>
            <a:endParaRPr lang="en-US" sz="700" dirty="0"/>
          </a:p>
        </p:txBody>
      </p:sp>
      <p:sp>
        <p:nvSpPr>
          <p:cNvPr id="54" name="Shape 51"/>
          <p:cNvSpPr/>
          <p:nvPr/>
        </p:nvSpPr>
        <p:spPr>
          <a:xfrm>
            <a:off x="5212080" y="3584448"/>
            <a:ext cx="608076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5257800" y="3657600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13231C"/>
                </a:solidFill>
              </a:rPr>
              <a:t>Govt / analytics reporting</a:t>
            </a:r>
            <a:endParaRPr lang="en-US" sz="700" dirty="0"/>
          </a:p>
        </p:txBody>
      </p:sp>
      <p:sp>
        <p:nvSpPr>
          <p:cNvPr id="56" name="Text 53"/>
          <p:cNvSpPr/>
          <p:nvPr/>
        </p:nvSpPr>
        <p:spPr>
          <a:xfrm>
            <a:off x="7726680" y="3657600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57" name="Text 54"/>
          <p:cNvSpPr/>
          <p:nvPr/>
        </p:nvSpPr>
        <p:spPr>
          <a:xfrm>
            <a:off x="8869680" y="3657600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Partial</a:t>
            </a:r>
            <a:endParaRPr lang="en-US" sz="700" dirty="0"/>
          </a:p>
        </p:txBody>
      </p:sp>
      <p:sp>
        <p:nvSpPr>
          <p:cNvPr id="58" name="Text 55"/>
          <p:cNvSpPr/>
          <p:nvPr/>
        </p:nvSpPr>
        <p:spPr>
          <a:xfrm>
            <a:off x="10012680" y="3657600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59" name="Text 56"/>
          <p:cNvSpPr/>
          <p:nvPr/>
        </p:nvSpPr>
        <p:spPr>
          <a:xfrm>
            <a:off x="11155680" y="3657600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0A64A"/>
                </a:solidFill>
              </a:rPr>
              <a:t>Yes</a:t>
            </a:r>
            <a:endParaRPr lang="en-US" sz="700" dirty="0"/>
          </a:p>
        </p:txBody>
      </p:sp>
      <p:sp>
        <p:nvSpPr>
          <p:cNvPr id="60" name="Shape 57"/>
          <p:cNvSpPr/>
          <p:nvPr/>
        </p:nvSpPr>
        <p:spPr>
          <a:xfrm>
            <a:off x="5212080" y="3968496"/>
            <a:ext cx="608076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61" name="Text 58"/>
          <p:cNvSpPr/>
          <p:nvPr/>
        </p:nvSpPr>
        <p:spPr>
          <a:xfrm>
            <a:off x="5257800" y="4041648"/>
            <a:ext cx="1828800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13231C"/>
                </a:solidFill>
              </a:rPr>
              <a:t>Agent-assisted onboarding</a:t>
            </a:r>
            <a:endParaRPr lang="en-US" sz="700" dirty="0"/>
          </a:p>
        </p:txBody>
      </p:sp>
      <p:sp>
        <p:nvSpPr>
          <p:cNvPr id="62" name="Text 59"/>
          <p:cNvSpPr/>
          <p:nvPr/>
        </p:nvSpPr>
        <p:spPr>
          <a:xfrm>
            <a:off x="7726680" y="4041648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63" name="Text 60"/>
          <p:cNvSpPr/>
          <p:nvPr/>
        </p:nvSpPr>
        <p:spPr>
          <a:xfrm>
            <a:off x="8869680" y="4041648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64" name="Text 61"/>
          <p:cNvSpPr/>
          <p:nvPr/>
        </p:nvSpPr>
        <p:spPr>
          <a:xfrm>
            <a:off x="10012680" y="4041648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4736C"/>
                </a:solidFill>
              </a:rPr>
              <a:t>No</a:t>
            </a:r>
            <a:endParaRPr lang="en-US" sz="700" dirty="0"/>
          </a:p>
        </p:txBody>
      </p:sp>
      <p:sp>
        <p:nvSpPr>
          <p:cNvPr id="65" name="Text 62"/>
          <p:cNvSpPr/>
          <p:nvPr/>
        </p:nvSpPr>
        <p:spPr>
          <a:xfrm>
            <a:off x="11155680" y="4041648"/>
            <a:ext cx="68580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0A64A"/>
                </a:solidFill>
              </a:rPr>
              <a:t>Yes</a:t>
            </a:r>
            <a:endParaRPr lang="en-US" sz="700" dirty="0"/>
          </a:p>
        </p:txBody>
      </p:sp>
      <p:sp>
        <p:nvSpPr>
          <p:cNvPr id="66" name="Text 63"/>
          <p:cNvSpPr/>
          <p:nvPr/>
        </p:nvSpPr>
        <p:spPr>
          <a:xfrm>
            <a:off x="5349240" y="5029200"/>
            <a:ext cx="534924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087438"/>
                </a:solidFill>
              </a:rPr>
              <a:t>AGNET is the only platform combining finance, market linkage, digital identity, SLA routing, inputs, and institutional analytics in one workflow.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 &amp; ADVISORS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PEOPLE BEHIND AGNET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13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800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EXECUTION TEAM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80060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Agriculture, finance, technology, and sustainability in one team.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80060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The team blends regional execution, fintech readiness, institutional trust, platform architecture, GIS, and climate-smart agriculture expertise.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303520" y="914400"/>
            <a:ext cx="2651760" cy="987552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303520" y="914400"/>
            <a:ext cx="54864" cy="987552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504688" y="1069848"/>
            <a:ext cx="23317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David Wahab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Founder &amp; CEO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504688" y="1417320"/>
            <a:ext cx="2331720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Strategic communications, risk advisory, agriculture, energy, infrastructure, and regional partnerships across Central Asia and the Gulf.</a:t>
            </a:r>
            <a:endParaRPr lang="en-US" sz="820" dirty="0"/>
          </a:p>
        </p:txBody>
      </p:sp>
      <p:sp>
        <p:nvSpPr>
          <p:cNvPr id="17" name="Shape 14"/>
          <p:cNvSpPr/>
          <p:nvPr/>
        </p:nvSpPr>
        <p:spPr>
          <a:xfrm>
            <a:off x="8229600" y="914400"/>
            <a:ext cx="2651760" cy="987552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0" y="914400"/>
            <a:ext cx="54864" cy="987552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430768" y="1069848"/>
            <a:ext cx="23317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Tawney Kruger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Project Manager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430768" y="1417320"/>
            <a:ext cx="2331720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AI-driven platform growth, localization, regional storytelling, and execution across Uzbekistan and Africa.</a:t>
            </a:r>
            <a:endParaRPr lang="en-US" sz="820" dirty="0"/>
          </a:p>
        </p:txBody>
      </p:sp>
      <p:sp>
        <p:nvSpPr>
          <p:cNvPr id="21" name="Shape 18"/>
          <p:cNvSpPr/>
          <p:nvPr/>
        </p:nvSpPr>
        <p:spPr>
          <a:xfrm>
            <a:off x="5303520" y="2176272"/>
            <a:ext cx="2651760" cy="987552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303520" y="2176272"/>
            <a:ext cx="54864" cy="987552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504688" y="2331720"/>
            <a:ext cx="23317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Bunyod Abduganiev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Finance, Audit &amp; Risk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504688" y="2679192"/>
            <a:ext cx="2331720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PwC, EY, CFO roles, Etalon Audit; bank trust, lending controls, governance, and audit readiness.</a:t>
            </a:r>
            <a:endParaRPr lang="en-US" sz="820" dirty="0"/>
          </a:p>
        </p:txBody>
      </p:sp>
      <p:sp>
        <p:nvSpPr>
          <p:cNvPr id="25" name="Shape 22"/>
          <p:cNvSpPr/>
          <p:nvPr/>
        </p:nvSpPr>
        <p:spPr>
          <a:xfrm>
            <a:off x="8229600" y="2176272"/>
            <a:ext cx="2651760" cy="987552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0" y="2176272"/>
            <a:ext cx="54864" cy="987552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430768" y="2331720"/>
            <a:ext cx="23317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Sohan Soni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IT, GIS &amp; Digital Transformation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430768" y="2679192"/>
            <a:ext cx="2331720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24 years of digital platform experience, payment systems in 16+ countries, architecture, GIS, and international standards.</a:t>
            </a:r>
            <a:endParaRPr lang="en-US" sz="820" dirty="0"/>
          </a:p>
        </p:txBody>
      </p:sp>
      <p:sp>
        <p:nvSpPr>
          <p:cNvPr id="29" name="Shape 26"/>
          <p:cNvSpPr/>
          <p:nvPr/>
        </p:nvSpPr>
        <p:spPr>
          <a:xfrm>
            <a:off x="5303520" y="3438144"/>
            <a:ext cx="2651760" cy="987552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5303520" y="3438144"/>
            <a:ext cx="54864" cy="987552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504688" y="3593592"/>
            <a:ext cx="23317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Alexey Volkov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Sustainability &amp; Climate Policy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5504688" y="3941064"/>
            <a:ext cx="2331720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20+ years and 120+ climate projects; climate-smart agriculture, green finance, and impact reporting.</a:t>
            </a:r>
            <a:endParaRPr lang="en-US" sz="82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FINANCIAL MODEL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REVENUE PROJECTIONS - CONSERVATIVE BASE CASE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14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800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PATH TO SCALE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80060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Path to $6.2M ARR by Year 3.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80060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A conservative model based on institution subscriptions, transaction revenue, marketplace commissions, and data contracts.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5349240" y="960120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80" b="1" dirty="0">
                <a:solidFill>
                  <a:srgbClr val="10A64A"/>
                </a:solidFill>
              </a:rPr>
              <a:t>Metric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6766560" y="96012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80" b="1" dirty="0">
                <a:solidFill>
                  <a:srgbClr val="10A64A"/>
                </a:solidFill>
              </a:rPr>
              <a:t>Year 1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8183880" y="96012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80" b="1" dirty="0">
                <a:solidFill>
                  <a:srgbClr val="10A64A"/>
                </a:solidFill>
              </a:rPr>
              <a:t>Year 2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9601200" y="96012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80" b="1" dirty="0">
                <a:solidFill>
                  <a:srgbClr val="10A64A"/>
                </a:solidFill>
              </a:rPr>
              <a:t>Year 3</a:t>
            </a:r>
            <a:endParaRPr lang="en-US" sz="780" dirty="0"/>
          </a:p>
        </p:txBody>
      </p:sp>
      <p:sp>
        <p:nvSpPr>
          <p:cNvPr id="17" name="Shape 14"/>
          <p:cNvSpPr/>
          <p:nvPr/>
        </p:nvSpPr>
        <p:spPr>
          <a:xfrm>
            <a:off x="5303520" y="1280160"/>
            <a:ext cx="530352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349240" y="1353312"/>
            <a:ext cx="132588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Active farmers</a:t>
            </a:r>
            <a:endParaRPr lang="en-US" sz="730" dirty="0"/>
          </a:p>
        </p:txBody>
      </p:sp>
      <p:sp>
        <p:nvSpPr>
          <p:cNvPr id="19" name="Text 16"/>
          <p:cNvSpPr/>
          <p:nvPr/>
        </p:nvSpPr>
        <p:spPr>
          <a:xfrm>
            <a:off x="6766560" y="1353312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5,000</a:t>
            </a:r>
            <a:endParaRPr lang="en-US" sz="730" dirty="0"/>
          </a:p>
        </p:txBody>
      </p:sp>
      <p:sp>
        <p:nvSpPr>
          <p:cNvPr id="20" name="Text 17"/>
          <p:cNvSpPr/>
          <p:nvPr/>
        </p:nvSpPr>
        <p:spPr>
          <a:xfrm>
            <a:off x="8183880" y="1353312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30,000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9601200" y="1353312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13231C"/>
                </a:solidFill>
              </a:rPr>
              <a:t>120,000</a:t>
            </a:r>
            <a:endParaRPr lang="en-US" sz="730" dirty="0"/>
          </a:p>
        </p:txBody>
      </p:sp>
      <p:sp>
        <p:nvSpPr>
          <p:cNvPr id="22" name="Shape 19"/>
          <p:cNvSpPr/>
          <p:nvPr/>
        </p:nvSpPr>
        <p:spPr>
          <a:xfrm>
            <a:off x="5303520" y="1673352"/>
            <a:ext cx="530352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349240" y="1746504"/>
            <a:ext cx="132588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Institution partners</a:t>
            </a:r>
            <a:endParaRPr lang="en-US" sz="730" dirty="0"/>
          </a:p>
        </p:txBody>
      </p:sp>
      <p:sp>
        <p:nvSpPr>
          <p:cNvPr id="24" name="Text 21"/>
          <p:cNvSpPr/>
          <p:nvPr/>
        </p:nvSpPr>
        <p:spPr>
          <a:xfrm>
            <a:off x="6766560" y="1746504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3</a:t>
            </a:r>
            <a:endParaRPr lang="en-US" sz="730" dirty="0"/>
          </a:p>
        </p:txBody>
      </p:sp>
      <p:sp>
        <p:nvSpPr>
          <p:cNvPr id="25" name="Text 22"/>
          <p:cNvSpPr/>
          <p:nvPr/>
        </p:nvSpPr>
        <p:spPr>
          <a:xfrm>
            <a:off x="8183880" y="1746504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12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9601200" y="1746504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13231C"/>
                </a:solidFill>
              </a:rPr>
              <a:t>40</a:t>
            </a:r>
            <a:endParaRPr lang="en-US" sz="730" dirty="0"/>
          </a:p>
        </p:txBody>
      </p:sp>
      <p:sp>
        <p:nvSpPr>
          <p:cNvPr id="27" name="Shape 24"/>
          <p:cNvSpPr/>
          <p:nvPr/>
        </p:nvSpPr>
        <p:spPr>
          <a:xfrm>
            <a:off x="5303520" y="2066544"/>
            <a:ext cx="530352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5349240" y="2139696"/>
            <a:ext cx="132588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ARR</a:t>
            </a:r>
            <a:endParaRPr lang="en-US" sz="730" dirty="0"/>
          </a:p>
        </p:txBody>
      </p:sp>
      <p:sp>
        <p:nvSpPr>
          <p:cNvPr id="29" name="Text 26"/>
          <p:cNvSpPr/>
          <p:nvPr/>
        </p:nvSpPr>
        <p:spPr>
          <a:xfrm>
            <a:off x="6766560" y="2139696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$0.4M</a:t>
            </a:r>
            <a:endParaRPr lang="en-US" sz="730" dirty="0"/>
          </a:p>
        </p:txBody>
      </p:sp>
      <p:sp>
        <p:nvSpPr>
          <p:cNvPr id="30" name="Text 27"/>
          <p:cNvSpPr/>
          <p:nvPr/>
        </p:nvSpPr>
        <p:spPr>
          <a:xfrm>
            <a:off x="8183880" y="2139696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$1.8M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601200" y="2139696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13231C"/>
                </a:solidFill>
              </a:rPr>
              <a:t>$6.2M</a:t>
            </a:r>
            <a:endParaRPr lang="en-US" sz="730" dirty="0"/>
          </a:p>
        </p:txBody>
      </p:sp>
      <p:sp>
        <p:nvSpPr>
          <p:cNvPr id="32" name="Shape 29"/>
          <p:cNvSpPr/>
          <p:nvPr/>
        </p:nvSpPr>
        <p:spPr>
          <a:xfrm>
            <a:off x="5303520" y="2459736"/>
            <a:ext cx="530352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5349240" y="2532888"/>
            <a:ext cx="132588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Total revenue</a:t>
            </a:r>
            <a:endParaRPr lang="en-US" sz="730" dirty="0"/>
          </a:p>
        </p:txBody>
      </p:sp>
      <p:sp>
        <p:nvSpPr>
          <p:cNvPr id="34" name="Text 31"/>
          <p:cNvSpPr/>
          <p:nvPr/>
        </p:nvSpPr>
        <p:spPr>
          <a:xfrm>
            <a:off x="6766560" y="2532888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$0.5M</a:t>
            </a:r>
            <a:endParaRPr lang="en-US" sz="730" dirty="0"/>
          </a:p>
        </p:txBody>
      </p:sp>
      <p:sp>
        <p:nvSpPr>
          <p:cNvPr id="35" name="Text 32"/>
          <p:cNvSpPr/>
          <p:nvPr/>
        </p:nvSpPr>
        <p:spPr>
          <a:xfrm>
            <a:off x="8183880" y="2532888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$2.4M</a:t>
            </a:r>
            <a:endParaRPr lang="en-US" sz="730" dirty="0"/>
          </a:p>
        </p:txBody>
      </p:sp>
      <p:sp>
        <p:nvSpPr>
          <p:cNvPr id="36" name="Text 33"/>
          <p:cNvSpPr/>
          <p:nvPr/>
        </p:nvSpPr>
        <p:spPr>
          <a:xfrm>
            <a:off x="9601200" y="2532888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13231C"/>
                </a:solidFill>
              </a:rPr>
              <a:t>$8.6M</a:t>
            </a:r>
            <a:endParaRPr lang="en-US" sz="730" dirty="0"/>
          </a:p>
        </p:txBody>
      </p:sp>
      <p:sp>
        <p:nvSpPr>
          <p:cNvPr id="37" name="Shape 34"/>
          <p:cNvSpPr/>
          <p:nvPr/>
        </p:nvSpPr>
        <p:spPr>
          <a:xfrm>
            <a:off x="5303520" y="2852928"/>
            <a:ext cx="530352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5349240" y="2926080"/>
            <a:ext cx="132588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Gross margin</a:t>
            </a:r>
            <a:endParaRPr lang="en-US" sz="730" dirty="0"/>
          </a:p>
        </p:txBody>
      </p:sp>
      <p:sp>
        <p:nvSpPr>
          <p:cNvPr id="39" name="Text 36"/>
          <p:cNvSpPr/>
          <p:nvPr/>
        </p:nvSpPr>
        <p:spPr>
          <a:xfrm>
            <a:off x="6766560" y="2926080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52%</a:t>
            </a:r>
            <a:endParaRPr lang="en-US" sz="730" dirty="0"/>
          </a:p>
        </p:txBody>
      </p:sp>
      <p:sp>
        <p:nvSpPr>
          <p:cNvPr id="40" name="Text 37"/>
          <p:cNvSpPr/>
          <p:nvPr/>
        </p:nvSpPr>
        <p:spPr>
          <a:xfrm>
            <a:off x="8183880" y="2926080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63%</a:t>
            </a:r>
            <a:endParaRPr lang="en-US" sz="730" dirty="0"/>
          </a:p>
        </p:txBody>
      </p:sp>
      <p:sp>
        <p:nvSpPr>
          <p:cNvPr id="41" name="Text 38"/>
          <p:cNvSpPr/>
          <p:nvPr/>
        </p:nvSpPr>
        <p:spPr>
          <a:xfrm>
            <a:off x="9601200" y="2926080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13231C"/>
                </a:solidFill>
              </a:rPr>
              <a:t>71%</a:t>
            </a:r>
            <a:endParaRPr lang="en-US" sz="730" dirty="0"/>
          </a:p>
        </p:txBody>
      </p:sp>
      <p:sp>
        <p:nvSpPr>
          <p:cNvPr id="42" name="Shape 39"/>
          <p:cNvSpPr/>
          <p:nvPr/>
        </p:nvSpPr>
        <p:spPr>
          <a:xfrm>
            <a:off x="5303520" y="3246120"/>
            <a:ext cx="5303520" cy="0"/>
          </a:xfrm>
          <a:prstGeom prst="line">
            <a:avLst/>
          </a:prstGeom>
          <a:noFill/>
          <a:ln w="6350">
            <a:solidFill>
              <a:srgbClr val="D8E6DD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5349240" y="3319272"/>
            <a:ext cx="132588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EBITDA</a:t>
            </a:r>
            <a:endParaRPr lang="en-US" sz="730" dirty="0"/>
          </a:p>
        </p:txBody>
      </p:sp>
      <p:sp>
        <p:nvSpPr>
          <p:cNvPr id="44" name="Text 41"/>
          <p:cNvSpPr/>
          <p:nvPr/>
        </p:nvSpPr>
        <p:spPr>
          <a:xfrm>
            <a:off x="6766560" y="3319272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-$0.9M</a:t>
            </a:r>
            <a:endParaRPr lang="en-US" sz="730" dirty="0"/>
          </a:p>
        </p:txBody>
      </p:sp>
      <p:sp>
        <p:nvSpPr>
          <p:cNvPr id="45" name="Text 42"/>
          <p:cNvSpPr/>
          <p:nvPr/>
        </p:nvSpPr>
        <p:spPr>
          <a:xfrm>
            <a:off x="8183880" y="3319272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dirty="0">
                <a:solidFill>
                  <a:srgbClr val="64736C"/>
                </a:solidFill>
              </a:rPr>
              <a:t>-$0.3M</a:t>
            </a:r>
            <a:endParaRPr lang="en-US" sz="730" dirty="0"/>
          </a:p>
        </p:txBody>
      </p:sp>
      <p:sp>
        <p:nvSpPr>
          <p:cNvPr id="46" name="Text 43"/>
          <p:cNvSpPr/>
          <p:nvPr/>
        </p:nvSpPr>
        <p:spPr>
          <a:xfrm>
            <a:off x="9601200" y="3319272"/>
            <a:ext cx="91440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13231C"/>
                </a:solidFill>
              </a:rPr>
              <a:t>+$1.8M</a:t>
            </a:r>
            <a:endParaRPr lang="en-US" sz="730" dirty="0"/>
          </a:p>
        </p:txBody>
      </p:sp>
      <p:sp>
        <p:nvSpPr>
          <p:cNvPr id="47" name="Shape 44"/>
          <p:cNvSpPr/>
          <p:nvPr/>
        </p:nvSpPr>
        <p:spPr>
          <a:xfrm>
            <a:off x="5577840" y="4434840"/>
            <a:ext cx="530352" cy="64008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5440680" y="4160520"/>
            <a:ext cx="8229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13231C"/>
                </a:solidFill>
              </a:rPr>
              <a:t>$0.5M</a:t>
            </a:r>
            <a:endParaRPr lang="en-US" sz="720" dirty="0"/>
          </a:p>
        </p:txBody>
      </p:sp>
      <p:sp>
        <p:nvSpPr>
          <p:cNvPr id="49" name="Text 46"/>
          <p:cNvSpPr/>
          <p:nvPr/>
        </p:nvSpPr>
        <p:spPr>
          <a:xfrm>
            <a:off x="5440680" y="5230368"/>
            <a:ext cx="8229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4736C"/>
                </a:solidFill>
              </a:rPr>
              <a:t>Yr 1</a:t>
            </a:r>
            <a:endParaRPr lang="en-US" sz="720" dirty="0"/>
          </a:p>
        </p:txBody>
      </p:sp>
      <p:sp>
        <p:nvSpPr>
          <p:cNvPr id="50" name="Shape 47"/>
          <p:cNvSpPr/>
          <p:nvPr/>
        </p:nvSpPr>
        <p:spPr>
          <a:xfrm>
            <a:off x="6766560" y="3429000"/>
            <a:ext cx="530352" cy="164592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51" name="Text 48"/>
          <p:cNvSpPr/>
          <p:nvPr/>
        </p:nvSpPr>
        <p:spPr>
          <a:xfrm>
            <a:off x="6629400" y="3154680"/>
            <a:ext cx="8229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13231C"/>
                </a:solidFill>
              </a:rPr>
              <a:t>$2.4M</a:t>
            </a:r>
            <a:endParaRPr lang="en-US" sz="720" dirty="0"/>
          </a:p>
        </p:txBody>
      </p:sp>
      <p:sp>
        <p:nvSpPr>
          <p:cNvPr id="52" name="Text 49"/>
          <p:cNvSpPr/>
          <p:nvPr/>
        </p:nvSpPr>
        <p:spPr>
          <a:xfrm>
            <a:off x="6629400" y="5230368"/>
            <a:ext cx="8229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4736C"/>
                </a:solidFill>
              </a:rPr>
              <a:t>Yr 2</a:t>
            </a:r>
            <a:endParaRPr lang="en-US" sz="720" dirty="0"/>
          </a:p>
        </p:txBody>
      </p:sp>
      <p:sp>
        <p:nvSpPr>
          <p:cNvPr id="53" name="Shape 50"/>
          <p:cNvSpPr/>
          <p:nvPr/>
        </p:nvSpPr>
        <p:spPr>
          <a:xfrm>
            <a:off x="7955280" y="1508760"/>
            <a:ext cx="530352" cy="356616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54" name="Text 51"/>
          <p:cNvSpPr/>
          <p:nvPr/>
        </p:nvSpPr>
        <p:spPr>
          <a:xfrm>
            <a:off x="7818120" y="1234440"/>
            <a:ext cx="8229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13231C"/>
                </a:solidFill>
              </a:rPr>
              <a:t>$8.6M</a:t>
            </a:r>
            <a:endParaRPr lang="en-US" sz="720" dirty="0"/>
          </a:p>
        </p:txBody>
      </p:sp>
      <p:sp>
        <p:nvSpPr>
          <p:cNvPr id="55" name="Text 52"/>
          <p:cNvSpPr/>
          <p:nvPr/>
        </p:nvSpPr>
        <p:spPr>
          <a:xfrm>
            <a:off x="7818120" y="5230368"/>
            <a:ext cx="8229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" dirty="0">
                <a:solidFill>
                  <a:srgbClr val="64736C"/>
                </a:solidFill>
              </a:rPr>
              <a:t>Yr 3</a:t>
            </a:r>
            <a:endParaRPr lang="en-US" sz="720" dirty="0"/>
          </a:p>
        </p:txBody>
      </p:sp>
      <p:sp>
        <p:nvSpPr>
          <p:cNvPr id="56" name="Text 53"/>
          <p:cNvSpPr/>
          <p:nvPr/>
        </p:nvSpPr>
        <p:spPr>
          <a:xfrm>
            <a:off x="9281160" y="3767328"/>
            <a:ext cx="192024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USE OF $1.5M SEED ROUND</a:t>
            </a:r>
            <a:endParaRPr lang="en-US" sz="750" dirty="0"/>
          </a:p>
        </p:txBody>
      </p:sp>
      <p:sp>
        <p:nvSpPr>
          <p:cNvPr id="57" name="Shape 54"/>
          <p:cNvSpPr/>
          <p:nvPr/>
        </p:nvSpPr>
        <p:spPr>
          <a:xfrm>
            <a:off x="9281160" y="4169664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9445752" y="4114800"/>
            <a:ext cx="175564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13231C"/>
                </a:solidFill>
              </a:rPr>
              <a:t>30% Platform Build &amp; Tech</a:t>
            </a:r>
            <a:endParaRPr lang="en-US" sz="740" dirty="0"/>
          </a:p>
        </p:txBody>
      </p:sp>
      <p:sp>
        <p:nvSpPr>
          <p:cNvPr id="59" name="Shape 56"/>
          <p:cNvSpPr/>
          <p:nvPr/>
        </p:nvSpPr>
        <p:spPr>
          <a:xfrm>
            <a:off x="9281160" y="4517136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60" name="Text 57"/>
          <p:cNvSpPr/>
          <p:nvPr/>
        </p:nvSpPr>
        <p:spPr>
          <a:xfrm>
            <a:off x="9445752" y="4462272"/>
            <a:ext cx="175564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13231C"/>
                </a:solidFill>
              </a:rPr>
              <a:t>20% Institutional Partnerships</a:t>
            </a:r>
            <a:endParaRPr lang="en-US" sz="740" dirty="0"/>
          </a:p>
        </p:txBody>
      </p:sp>
      <p:sp>
        <p:nvSpPr>
          <p:cNvPr id="61" name="Shape 58"/>
          <p:cNvSpPr/>
          <p:nvPr/>
        </p:nvSpPr>
        <p:spPr>
          <a:xfrm>
            <a:off x="9281160" y="4864608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62" name="Text 59"/>
          <p:cNvSpPr/>
          <p:nvPr/>
        </p:nvSpPr>
        <p:spPr>
          <a:xfrm>
            <a:off x="9445752" y="4809744"/>
            <a:ext cx="175564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13231C"/>
                </a:solidFill>
              </a:rPr>
              <a:t>20% Field Agent Network</a:t>
            </a:r>
            <a:endParaRPr lang="en-US" sz="740" dirty="0"/>
          </a:p>
        </p:txBody>
      </p:sp>
      <p:sp>
        <p:nvSpPr>
          <p:cNvPr id="63" name="Shape 60"/>
          <p:cNvSpPr/>
          <p:nvPr/>
        </p:nvSpPr>
        <p:spPr>
          <a:xfrm>
            <a:off x="9281160" y="5212080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64" name="Text 61"/>
          <p:cNvSpPr/>
          <p:nvPr/>
        </p:nvSpPr>
        <p:spPr>
          <a:xfrm>
            <a:off x="9445752" y="5157216"/>
            <a:ext cx="175564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13231C"/>
                </a:solidFill>
              </a:rPr>
              <a:t>10% Compliance &amp; Data</a:t>
            </a:r>
            <a:endParaRPr lang="en-US" sz="740" dirty="0"/>
          </a:p>
        </p:txBody>
      </p:sp>
      <p:sp>
        <p:nvSpPr>
          <p:cNvPr id="65" name="Shape 62"/>
          <p:cNvSpPr/>
          <p:nvPr/>
        </p:nvSpPr>
        <p:spPr>
          <a:xfrm>
            <a:off x="9281160" y="5559552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66" name="Text 63"/>
          <p:cNvSpPr/>
          <p:nvPr/>
        </p:nvSpPr>
        <p:spPr>
          <a:xfrm>
            <a:off x="9445752" y="5504688"/>
            <a:ext cx="175564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13231C"/>
                </a:solidFill>
              </a:rPr>
              <a:t>20% Marketing &amp; Operations</a:t>
            </a:r>
            <a:endParaRPr lang="en-US" sz="74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ASK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SEED ROUND AND NEXT STEPS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15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pic>
        <p:nvPicPr>
          <p:cNvPr id="10" name="Image 1" descr="/Users/sohansoni/MPGIS/Agnet/public/agnet-global-logo-cropp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932688"/>
            <a:ext cx="2926080" cy="93268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1520" y="224028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36C"/>
                </a:solidFill>
              </a:rPr>
              <a:t>We are raising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731520" y="260604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0A64A"/>
                </a:solidFill>
              </a:rPr>
              <a:t>$1.5M</a:t>
            </a:r>
            <a:endParaRPr lang="en-US" sz="3400" dirty="0"/>
          </a:p>
        </p:txBody>
      </p:sp>
      <p:sp>
        <p:nvSpPr>
          <p:cNvPr id="13" name="Text 9"/>
          <p:cNvSpPr/>
          <p:nvPr/>
        </p:nvSpPr>
        <p:spPr>
          <a:xfrm>
            <a:off x="731520" y="3182112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3231C"/>
                </a:solidFill>
              </a:rPr>
              <a:t>Seed Round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731520" y="3493008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36C"/>
                </a:solidFill>
              </a:rPr>
              <a:t>Convertible note or equity - 12-month runway</a:t>
            </a:r>
            <a:endParaRPr lang="en-US" sz="850" dirty="0"/>
          </a:p>
        </p:txBody>
      </p:sp>
      <p:sp>
        <p:nvSpPr>
          <p:cNvPr id="15" name="Text 11"/>
          <p:cNvSpPr/>
          <p:nvPr/>
        </p:nvSpPr>
        <p:spPr>
          <a:xfrm>
            <a:off x="731520" y="4160520"/>
            <a:ext cx="1280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NEXT STEPS</a:t>
            </a:r>
            <a:endParaRPr lang="en-US" sz="750" dirty="0"/>
          </a:p>
        </p:txBody>
      </p:sp>
      <p:sp>
        <p:nvSpPr>
          <p:cNvPr id="16" name="Shape 12"/>
          <p:cNvSpPr/>
          <p:nvPr/>
        </p:nvSpPr>
        <p:spPr>
          <a:xfrm>
            <a:off x="731520" y="4553712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896112" y="4498848"/>
            <a:ext cx="431596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13231C"/>
                </a:solidFill>
              </a:rPr>
              <a:t>Sign Agrobank pilot MoU and Ministry of Agriculture MoU</a:t>
            </a:r>
            <a:endParaRPr lang="en-US" sz="800" dirty="0"/>
          </a:p>
        </p:txBody>
      </p:sp>
      <p:sp>
        <p:nvSpPr>
          <p:cNvPr id="18" name="Shape 14"/>
          <p:cNvSpPr/>
          <p:nvPr/>
        </p:nvSpPr>
        <p:spPr>
          <a:xfrm>
            <a:off x="731520" y="4901184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896112" y="4846320"/>
            <a:ext cx="431596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13231C"/>
                </a:solidFill>
              </a:rPr>
              <a:t>Deploy 30 field agents in Ferghana Valley and Tashkent</a:t>
            </a:r>
            <a:endParaRPr lang="en-US" sz="800" dirty="0"/>
          </a:p>
        </p:txBody>
      </p:sp>
      <p:sp>
        <p:nvSpPr>
          <p:cNvPr id="20" name="Shape 16"/>
          <p:cNvSpPr/>
          <p:nvPr/>
        </p:nvSpPr>
        <p:spPr>
          <a:xfrm>
            <a:off x="731520" y="5248656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96112" y="5193792"/>
            <a:ext cx="431596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13231C"/>
                </a:solidFill>
              </a:rPr>
              <a:t>Launch SMS/Telegram SLA dashboard and eligibility checker</a:t>
            </a:r>
            <a:endParaRPr lang="en-US" sz="800" dirty="0"/>
          </a:p>
        </p:txBody>
      </p:sp>
      <p:sp>
        <p:nvSpPr>
          <p:cNvPr id="22" name="Shape 18"/>
          <p:cNvSpPr/>
          <p:nvPr/>
        </p:nvSpPr>
        <p:spPr>
          <a:xfrm>
            <a:off x="731520" y="5596128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896112" y="5541264"/>
            <a:ext cx="431596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13231C"/>
                </a:solidFill>
              </a:rPr>
              <a:t>Begin 2-district pilot with 500 farmers and measurable trust metrics</a:t>
            </a:r>
            <a:endParaRPr lang="en-US" sz="800" dirty="0"/>
          </a:p>
        </p:txBody>
      </p:sp>
      <p:sp>
        <p:nvSpPr>
          <p:cNvPr id="24" name="Text 20"/>
          <p:cNvSpPr/>
          <p:nvPr/>
        </p:nvSpPr>
        <p:spPr>
          <a:xfrm>
            <a:off x="6400800" y="914400"/>
            <a:ext cx="10972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THE ASK</a:t>
            </a:r>
            <a:endParaRPr lang="en-US" sz="750" dirty="0"/>
          </a:p>
        </p:txBody>
      </p:sp>
      <p:sp>
        <p:nvSpPr>
          <p:cNvPr id="25" name="Text 21"/>
          <p:cNvSpPr/>
          <p:nvPr/>
        </p:nvSpPr>
        <p:spPr>
          <a:xfrm>
            <a:off x="6400800" y="1307592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A64A"/>
                </a:solidFill>
              </a:rPr>
              <a:t>30%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7178040" y="1344168"/>
            <a:ext cx="228600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Platform Build &amp; Tech</a:t>
            </a:r>
            <a:endParaRPr lang="en-US" sz="820" dirty="0"/>
          </a:p>
        </p:txBody>
      </p:sp>
      <p:sp>
        <p:nvSpPr>
          <p:cNvPr id="27" name="Text 23"/>
          <p:cNvSpPr/>
          <p:nvPr/>
        </p:nvSpPr>
        <p:spPr>
          <a:xfrm>
            <a:off x="6400800" y="1728216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A64A"/>
                </a:solidFill>
              </a:rPr>
              <a:t>20%</a:t>
            </a:r>
            <a:endParaRPr lang="en-US" sz="1100" dirty="0"/>
          </a:p>
        </p:txBody>
      </p:sp>
      <p:sp>
        <p:nvSpPr>
          <p:cNvPr id="28" name="Text 24"/>
          <p:cNvSpPr/>
          <p:nvPr/>
        </p:nvSpPr>
        <p:spPr>
          <a:xfrm>
            <a:off x="7178040" y="1764792"/>
            <a:ext cx="228600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Partnerships &amp; BD</a:t>
            </a:r>
            <a:endParaRPr lang="en-US" sz="820" dirty="0"/>
          </a:p>
        </p:txBody>
      </p:sp>
      <p:sp>
        <p:nvSpPr>
          <p:cNvPr id="29" name="Text 25"/>
          <p:cNvSpPr/>
          <p:nvPr/>
        </p:nvSpPr>
        <p:spPr>
          <a:xfrm>
            <a:off x="6400800" y="2148840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A64A"/>
                </a:solidFill>
              </a:rPr>
              <a:t>20%</a:t>
            </a:r>
            <a:endParaRPr lang="en-US" sz="1100" dirty="0"/>
          </a:p>
        </p:txBody>
      </p:sp>
      <p:sp>
        <p:nvSpPr>
          <p:cNvPr id="30" name="Text 26"/>
          <p:cNvSpPr/>
          <p:nvPr/>
        </p:nvSpPr>
        <p:spPr>
          <a:xfrm>
            <a:off x="7178040" y="2185416"/>
            <a:ext cx="228600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Field Agent Network</a:t>
            </a:r>
            <a:endParaRPr lang="en-US" sz="820" dirty="0"/>
          </a:p>
        </p:txBody>
      </p:sp>
      <p:sp>
        <p:nvSpPr>
          <p:cNvPr id="31" name="Text 27"/>
          <p:cNvSpPr/>
          <p:nvPr/>
        </p:nvSpPr>
        <p:spPr>
          <a:xfrm>
            <a:off x="6400800" y="2569464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A64A"/>
                </a:solidFill>
              </a:rPr>
              <a:t>10%</a:t>
            </a:r>
            <a:endParaRPr lang="en-US" sz="1100" dirty="0"/>
          </a:p>
        </p:txBody>
      </p:sp>
      <p:sp>
        <p:nvSpPr>
          <p:cNvPr id="32" name="Text 28"/>
          <p:cNvSpPr/>
          <p:nvPr/>
        </p:nvSpPr>
        <p:spPr>
          <a:xfrm>
            <a:off x="7178040" y="2606040"/>
            <a:ext cx="228600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Compliance &amp; Data</a:t>
            </a:r>
            <a:endParaRPr lang="en-US" sz="820" dirty="0"/>
          </a:p>
        </p:txBody>
      </p:sp>
      <p:sp>
        <p:nvSpPr>
          <p:cNvPr id="33" name="Text 29"/>
          <p:cNvSpPr/>
          <p:nvPr/>
        </p:nvSpPr>
        <p:spPr>
          <a:xfrm>
            <a:off x="6400800" y="2990088"/>
            <a:ext cx="594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0A64A"/>
                </a:solidFill>
              </a:rPr>
              <a:t>20%</a:t>
            </a:r>
            <a:endParaRPr lang="en-US" sz="1100" dirty="0"/>
          </a:p>
        </p:txBody>
      </p:sp>
      <p:sp>
        <p:nvSpPr>
          <p:cNvPr id="34" name="Text 30"/>
          <p:cNvSpPr/>
          <p:nvPr/>
        </p:nvSpPr>
        <p:spPr>
          <a:xfrm>
            <a:off x="7178040" y="3026664"/>
            <a:ext cx="228600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Marketing &amp; Ops</a:t>
            </a:r>
            <a:endParaRPr lang="en-US" sz="820" dirty="0"/>
          </a:p>
        </p:txBody>
      </p:sp>
      <p:sp>
        <p:nvSpPr>
          <p:cNvPr id="35" name="Text 31"/>
          <p:cNvSpPr/>
          <p:nvPr/>
        </p:nvSpPr>
        <p:spPr>
          <a:xfrm>
            <a:off x="6400800" y="3886200"/>
            <a:ext cx="17373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WHY INVEST NOW?</a:t>
            </a:r>
            <a:endParaRPr lang="en-US" sz="750" dirty="0"/>
          </a:p>
        </p:txBody>
      </p:sp>
      <p:sp>
        <p:nvSpPr>
          <p:cNvPr id="36" name="Shape 32"/>
          <p:cNvSpPr/>
          <p:nvPr/>
        </p:nvSpPr>
        <p:spPr>
          <a:xfrm>
            <a:off x="6400800" y="4279392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7" name="Text 33"/>
          <p:cNvSpPr/>
          <p:nvPr/>
        </p:nvSpPr>
        <p:spPr>
          <a:xfrm>
            <a:off x="6565392" y="4224528"/>
            <a:ext cx="404164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13231C"/>
                </a:solidFill>
              </a:rPr>
              <a:t>First-mover with zero integrated competitor</a:t>
            </a:r>
            <a:endParaRPr lang="en-US" sz="800" dirty="0"/>
          </a:p>
        </p:txBody>
      </p:sp>
      <p:sp>
        <p:nvSpPr>
          <p:cNvPr id="38" name="Shape 34"/>
          <p:cNvSpPr/>
          <p:nvPr/>
        </p:nvSpPr>
        <p:spPr>
          <a:xfrm>
            <a:off x="6400800" y="4626864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9" name="Text 35"/>
          <p:cNvSpPr/>
          <p:nvPr/>
        </p:nvSpPr>
        <p:spPr>
          <a:xfrm>
            <a:off x="6565392" y="4572000"/>
            <a:ext cx="404164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13231C"/>
                </a:solidFill>
              </a:rPr>
              <a:t>$3.8B TAM and 83% unserved by digital finance</a:t>
            </a:r>
            <a:endParaRPr lang="en-US" sz="800" dirty="0"/>
          </a:p>
        </p:txBody>
      </p:sp>
      <p:sp>
        <p:nvSpPr>
          <p:cNvPr id="40" name="Shape 36"/>
          <p:cNvSpPr/>
          <p:nvPr/>
        </p:nvSpPr>
        <p:spPr>
          <a:xfrm>
            <a:off x="6400800" y="4974336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41" name="Text 37"/>
          <p:cNvSpPr/>
          <p:nvPr/>
        </p:nvSpPr>
        <p:spPr>
          <a:xfrm>
            <a:off x="6565392" y="4919472"/>
            <a:ext cx="404164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13231C"/>
                </a:solidFill>
              </a:rPr>
              <a:t>Government reform creating mandatory digital infrastructure</a:t>
            </a:r>
            <a:endParaRPr lang="en-US" sz="800" dirty="0"/>
          </a:p>
        </p:txBody>
      </p:sp>
      <p:sp>
        <p:nvSpPr>
          <p:cNvPr id="42" name="Shape 38"/>
          <p:cNvSpPr/>
          <p:nvPr/>
        </p:nvSpPr>
        <p:spPr>
          <a:xfrm>
            <a:off x="6400800" y="5321808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43" name="Text 39"/>
          <p:cNvSpPr/>
          <p:nvPr/>
        </p:nvSpPr>
        <p:spPr>
          <a:xfrm>
            <a:off x="6565392" y="5266944"/>
            <a:ext cx="404164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13231C"/>
                </a:solidFill>
              </a:rPr>
              <a:t>World Bank / ADB / IFC attention on Uzbek agriculture</a:t>
            </a:r>
            <a:endParaRPr lang="en-US" sz="800" dirty="0"/>
          </a:p>
        </p:txBody>
      </p:sp>
      <p:sp>
        <p:nvSpPr>
          <p:cNvPr id="44" name="Shape 40"/>
          <p:cNvSpPr/>
          <p:nvPr/>
        </p:nvSpPr>
        <p:spPr>
          <a:xfrm>
            <a:off x="6400800" y="5669280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45" name="Text 41"/>
          <p:cNvSpPr/>
          <p:nvPr/>
        </p:nvSpPr>
        <p:spPr>
          <a:xfrm>
            <a:off x="6565392" y="5614416"/>
            <a:ext cx="404164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13231C"/>
                </a:solidFill>
              </a:rPr>
              <a:t>Team with regional execution and platform build capability</a:t>
            </a:r>
            <a:endParaRPr lang="en-US" sz="800" dirty="0"/>
          </a:p>
        </p:txBody>
      </p:sp>
      <p:sp>
        <p:nvSpPr>
          <p:cNvPr id="46" name="Text 42"/>
          <p:cNvSpPr/>
          <p:nvPr/>
        </p:nvSpPr>
        <p:spPr>
          <a:xfrm>
            <a:off x="6400800" y="5650992"/>
            <a:ext cx="429768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20" dirty="0">
                <a:solidFill>
                  <a:srgbClr val="64736C"/>
                </a:solidFill>
              </a:rPr>
              <a:t>David Wahab - Founder</a:t>
            </a: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64736C"/>
                </a:solidFill>
              </a:rPr>
              <a:t>invest@agnet-global.com</a:t>
            </a: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64736C"/>
                </a:solidFill>
              </a:rPr>
              <a:t>Agnet-global.com</a:t>
            </a:r>
            <a:endParaRPr lang="en-US" sz="720" dirty="0"/>
          </a:p>
          <a:p>
            <a:pPr indent="0" marL="0">
              <a:buNone/>
            </a:pPr>
            <a:r>
              <a:rPr lang="en-US" sz="720" dirty="0">
                <a:solidFill>
                  <a:srgbClr val="64736C"/>
                </a:solidFill>
              </a:rPr>
              <a:t>SGCI American Corporation IT-park resident, Uzbekistan Ovozi street 21 office number 2, Mirzo Uluqbek District, Tashkent Uzbekistan</a:t>
            </a:r>
            <a:endParaRPr lang="en-US" sz="7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PROBLEM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UZBEKISTAN'S FARMERS ARE STUCK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02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60120"/>
            <a:ext cx="44805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INFRASTRUCTURE GAP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61872"/>
            <a:ext cx="448056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4.7 million farms. No connected operating layer.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304288"/>
            <a:ext cx="448056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Farmers produce real value, but fragmented finance, broker-led markets, paper records, and opaque input channels prevent fair access.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40680" y="1143000"/>
            <a:ext cx="2697480" cy="141732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440680" y="1143000"/>
            <a:ext cx="54864" cy="141732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41848" y="129844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No Finance Access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641848" y="1645920"/>
            <a:ext cx="2377440" cy="7589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Loan applications disappear without case IDs, status updates, or SLA-backed follow-up.</a:t>
            </a:r>
            <a:endParaRPr lang="en-US" sz="820" dirty="0"/>
          </a:p>
        </p:txBody>
      </p:sp>
      <p:sp>
        <p:nvSpPr>
          <p:cNvPr id="17" name="Shape 14"/>
          <p:cNvSpPr/>
          <p:nvPr/>
        </p:nvSpPr>
        <p:spPr>
          <a:xfrm>
            <a:off x="8412480" y="1143000"/>
            <a:ext cx="2697480" cy="141732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412480" y="1143000"/>
            <a:ext cx="54864" cy="141732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613648" y="129844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No Market Linkage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13648" y="1645920"/>
            <a:ext cx="2377440" cy="7589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Farmers sell at farm-gate prices through middlemen, often losing 40-60% of potential market value.</a:t>
            </a:r>
            <a:endParaRPr lang="en-US" sz="820" dirty="0"/>
          </a:p>
        </p:txBody>
      </p:sp>
      <p:sp>
        <p:nvSpPr>
          <p:cNvPr id="21" name="Shape 18"/>
          <p:cNvSpPr/>
          <p:nvPr/>
        </p:nvSpPr>
        <p:spPr>
          <a:xfrm>
            <a:off x="5440680" y="2926080"/>
            <a:ext cx="2697480" cy="141732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440680" y="2926080"/>
            <a:ext cx="54864" cy="141732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641848" y="308152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No Digital Identity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641848" y="3429000"/>
            <a:ext cx="2377440" cy="7589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Many farms lack GIS records, yield history, digital land evidence, and export-ready compliance files.</a:t>
            </a:r>
            <a:endParaRPr lang="en-US" sz="820" dirty="0"/>
          </a:p>
        </p:txBody>
      </p:sp>
      <p:sp>
        <p:nvSpPr>
          <p:cNvPr id="25" name="Shape 22"/>
          <p:cNvSpPr/>
          <p:nvPr/>
        </p:nvSpPr>
        <p:spPr>
          <a:xfrm>
            <a:off x="8412480" y="2926080"/>
            <a:ext cx="2697480" cy="141732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412480" y="2926080"/>
            <a:ext cx="54864" cy="141732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13648" y="308152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No Input Support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613648" y="3429000"/>
            <a:ext cx="2377440" cy="7589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Seeds, fertiliser, equipment, and advisory services remain expensive, informal, and hard to compare.</a:t>
            </a:r>
            <a:endParaRPr lang="en-US" sz="820" dirty="0"/>
          </a:p>
        </p:txBody>
      </p:sp>
      <p:sp>
        <p:nvSpPr>
          <p:cNvPr id="29" name="Shape 26"/>
          <p:cNvSpPr/>
          <p:nvPr/>
        </p:nvSpPr>
        <p:spPr>
          <a:xfrm>
            <a:off x="594360" y="4389120"/>
            <a:ext cx="4480560" cy="960120"/>
          </a:xfrm>
          <a:prstGeom prst="roundRect">
            <a:avLst>
              <a:gd name="adj" fmla="val 3810"/>
            </a:avLst>
          </a:prstGeom>
          <a:solidFill>
            <a:srgbClr val="EFFFF5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868680" y="4590288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13231C"/>
                </a:solidFill>
              </a:rPr>
              <a:t>"I grow the food. But I cannot get a loan, find a buyer, or prove my farm exists to any bank."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868680" y="5065776"/>
            <a:ext cx="2011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Farmer, Ferghana Valley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NOW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TIMING - THE WINDOW IS OPEN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03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3891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FIVE FORCES CONVERGING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3891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Uzbekistan's reform window is open.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38912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AGNET enters as digital farm registration, government credit, mobile adoption, and export ambitions converge.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166360" y="914400"/>
            <a:ext cx="6309360" cy="7315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166360" y="914400"/>
            <a:ext cx="54864" cy="73152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67528" y="1069848"/>
            <a:ext cx="59893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$200B GDP target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367528" y="1417320"/>
            <a:ext cx="5989320" cy="731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2030 reform agenda places agriculture modernisation at the center of economic growth.</a:t>
            </a:r>
            <a:endParaRPr lang="en-US" sz="820" dirty="0"/>
          </a:p>
        </p:txBody>
      </p:sp>
      <p:sp>
        <p:nvSpPr>
          <p:cNvPr id="17" name="Shape 14"/>
          <p:cNvSpPr/>
          <p:nvPr/>
        </p:nvSpPr>
        <p:spPr>
          <a:xfrm>
            <a:off x="5166360" y="1874520"/>
            <a:ext cx="6309360" cy="7315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166360" y="1874520"/>
            <a:ext cx="54864" cy="73152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367528" y="2029968"/>
            <a:ext cx="59893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$400M mechanisation fund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5367528" y="2377440"/>
            <a:ext cx="5989320" cy="731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Government-backed credit creates demand for transparent farmer eligibility and routing.</a:t>
            </a:r>
            <a:endParaRPr lang="en-US" sz="820" dirty="0"/>
          </a:p>
        </p:txBody>
      </p:sp>
      <p:sp>
        <p:nvSpPr>
          <p:cNvPr id="21" name="Shape 18"/>
          <p:cNvSpPr/>
          <p:nvPr/>
        </p:nvSpPr>
        <p:spPr>
          <a:xfrm>
            <a:off x="5166360" y="2834640"/>
            <a:ext cx="6309360" cy="7315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166360" y="2834640"/>
            <a:ext cx="54864" cy="73152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367528" y="2990088"/>
            <a:ext cx="59893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Digital policy mandate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367528" y="3337560"/>
            <a:ext cx="5989320" cy="731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Digital farm registration and e-Ijara adoption are laying the identity rails.</a:t>
            </a:r>
            <a:endParaRPr lang="en-US" sz="820" dirty="0"/>
          </a:p>
        </p:txBody>
      </p:sp>
      <p:sp>
        <p:nvSpPr>
          <p:cNvPr id="25" name="Shape 22"/>
          <p:cNvSpPr/>
          <p:nvPr/>
        </p:nvSpPr>
        <p:spPr>
          <a:xfrm>
            <a:off x="5166360" y="3794760"/>
            <a:ext cx="6309360" cy="7315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166360" y="3794760"/>
            <a:ext cx="54864" cy="73152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367528" y="3950208"/>
            <a:ext cx="59893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Mobile + Telegram surge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5367528" y="4297680"/>
            <a:ext cx="5989320" cy="731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Rural users already communicate through mobile, Telegram, and WhatsApp workflows.</a:t>
            </a:r>
            <a:endParaRPr lang="en-US" sz="820" dirty="0"/>
          </a:p>
        </p:txBody>
      </p:sp>
      <p:sp>
        <p:nvSpPr>
          <p:cNvPr id="29" name="Shape 26"/>
          <p:cNvSpPr/>
          <p:nvPr/>
        </p:nvSpPr>
        <p:spPr>
          <a:xfrm>
            <a:off x="5166360" y="4754880"/>
            <a:ext cx="6309360" cy="73152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5166360" y="4754880"/>
            <a:ext cx="54864" cy="73152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367528" y="4910328"/>
            <a:ext cx="59893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Zero integrated competitor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5367528" y="5257800"/>
            <a:ext cx="5989320" cy="731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No platform combines finance, identity, trade, input procurement, and analytics.</a:t>
            </a:r>
            <a:endParaRPr lang="en-US" sz="8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SOLUTION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AGNET BUILDS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04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ONE PLATFORM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75488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Farmer to global market.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75488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AGNET connects smallholder farmers to finance, verified buyers, input suppliers, compliance tools, and field-agent support through a single operating layer.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0" y="914400"/>
            <a:ext cx="2697480" cy="1024128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486400" y="914400"/>
            <a:ext cx="54864" cy="10241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87568" y="106984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AGNET Finance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687568" y="14173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Eligibility, complaint tracking, SLA escalation, bank/MFI routing, and traceable disbursement.</a:t>
            </a:r>
            <a:endParaRPr lang="en-US" sz="820" dirty="0"/>
          </a:p>
        </p:txBody>
      </p:sp>
      <p:sp>
        <p:nvSpPr>
          <p:cNvPr id="17" name="Shape 14"/>
          <p:cNvSpPr/>
          <p:nvPr/>
        </p:nvSpPr>
        <p:spPr>
          <a:xfrm>
            <a:off x="8412480" y="914400"/>
            <a:ext cx="2697480" cy="1024128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412480" y="914400"/>
            <a:ext cx="54864" cy="1024128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613648" y="106984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AGNET Trade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13648" y="14173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Verified buyers, export documents, price benchmarks, contracts, and logistics coordination.</a:t>
            </a:r>
            <a:endParaRPr lang="en-US" sz="820" dirty="0"/>
          </a:p>
        </p:txBody>
      </p:sp>
      <p:sp>
        <p:nvSpPr>
          <p:cNvPr id="21" name="Shape 18"/>
          <p:cNvSpPr/>
          <p:nvPr/>
        </p:nvSpPr>
        <p:spPr>
          <a:xfrm>
            <a:off x="5486400" y="2240280"/>
            <a:ext cx="2697480" cy="1024128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486400" y="2240280"/>
            <a:ext cx="54864" cy="10241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687568" y="239572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AGNET Identity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687568" y="27432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GIS farm mapping, eKYC, digital land records, yield history, and compliance profiles.</a:t>
            </a:r>
            <a:endParaRPr lang="en-US" sz="820" dirty="0"/>
          </a:p>
        </p:txBody>
      </p:sp>
      <p:sp>
        <p:nvSpPr>
          <p:cNvPr id="25" name="Shape 22"/>
          <p:cNvSpPr/>
          <p:nvPr/>
        </p:nvSpPr>
        <p:spPr>
          <a:xfrm>
            <a:off x="8412480" y="2240280"/>
            <a:ext cx="2697480" cy="1024128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412480" y="2240280"/>
            <a:ext cx="54864" cy="1024128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13648" y="239572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AGNET Inputs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613648" y="27432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Transparent seed, fertiliser, equipment pricing, supplier ratings, and procurement support.</a:t>
            </a:r>
            <a:endParaRPr lang="en-US" sz="820" dirty="0"/>
          </a:p>
        </p:txBody>
      </p:sp>
      <p:sp>
        <p:nvSpPr>
          <p:cNvPr id="29" name="Shape 26"/>
          <p:cNvSpPr/>
          <p:nvPr/>
        </p:nvSpPr>
        <p:spPr>
          <a:xfrm>
            <a:off x="5486400" y="3566160"/>
            <a:ext cx="2697480" cy="1024128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5486400" y="3566160"/>
            <a:ext cx="54864" cy="10241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687568" y="372160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AGNET Analytics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5687568" y="406908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Demand maps, price signals, district risk scores, portfolio views, and policy intelligence.</a:t>
            </a:r>
            <a:endParaRPr lang="en-US" sz="820" dirty="0"/>
          </a:p>
        </p:txBody>
      </p:sp>
      <p:sp>
        <p:nvSpPr>
          <p:cNvPr id="33" name="Shape 30"/>
          <p:cNvSpPr/>
          <p:nvPr/>
        </p:nvSpPr>
        <p:spPr>
          <a:xfrm>
            <a:off x="8412480" y="3566160"/>
            <a:ext cx="2697480" cy="1024128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8412480" y="3566160"/>
            <a:ext cx="54864" cy="1024128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613648" y="372160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Agent Network</a:t>
            </a:r>
            <a:endParaRPr lang="en-US" sz="1150" dirty="0"/>
          </a:p>
        </p:txBody>
      </p:sp>
      <p:sp>
        <p:nvSpPr>
          <p:cNvPr id="36" name="Text 33"/>
          <p:cNvSpPr/>
          <p:nvPr/>
        </p:nvSpPr>
        <p:spPr>
          <a:xfrm>
            <a:off x="8613648" y="406908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Field teams help farmers onboard, submit cases, upload documents, and use digital tools.</a:t>
            </a:r>
            <a:endParaRPr lang="en-US" sz="8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OVERVIEW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PLATFORM ARCHITECTURE - BUILT FOR SCALE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05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709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OPERATING WORKFLOW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70916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From complaint to cash. From field to global buyer.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70916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Every farmer action becomes a structured data asset for banks, buyers, cooperatives, government programs, and AGNET analytics.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303520" y="1234440"/>
            <a:ext cx="713232" cy="713232"/>
          </a:xfrm>
          <a:prstGeom prst="ellipse">
            <a:avLst/>
          </a:prstGeom>
          <a:solidFill>
            <a:srgbClr val="10A64A"/>
          </a:solidFill>
          <a:ln w="15240">
            <a:solidFill>
              <a:srgbClr val="10A64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03520" y="1453896"/>
            <a:ext cx="71323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1</a:t>
            </a:r>
            <a:endParaRPr lang="en-US" sz="800" dirty="0"/>
          </a:p>
        </p:txBody>
      </p:sp>
      <p:sp>
        <p:nvSpPr>
          <p:cNvPr id="15" name="Shape 12"/>
          <p:cNvSpPr/>
          <p:nvPr/>
        </p:nvSpPr>
        <p:spPr>
          <a:xfrm>
            <a:off x="6016752" y="1591056"/>
            <a:ext cx="310896" cy="0"/>
          </a:xfrm>
          <a:prstGeom prst="line">
            <a:avLst/>
          </a:prstGeom>
          <a:noFill/>
          <a:ln w="25400">
            <a:solidFill>
              <a:srgbClr val="D8E6D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166360" y="2084832"/>
            <a:ext cx="100584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3231C"/>
                </a:solidFill>
              </a:rPr>
              <a:t>Register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6327648" y="1234440"/>
            <a:ext cx="713232" cy="713232"/>
          </a:xfrm>
          <a:prstGeom prst="ellipse">
            <a:avLst/>
          </a:prstGeom>
          <a:solidFill>
            <a:srgbClr val="FFFFFF"/>
          </a:solidFill>
          <a:ln w="15240">
            <a:solidFill>
              <a:srgbClr val="D8E6D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27648" y="1453896"/>
            <a:ext cx="71323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2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7040880" y="1591056"/>
            <a:ext cx="310896" cy="0"/>
          </a:xfrm>
          <a:prstGeom prst="line">
            <a:avLst/>
          </a:prstGeom>
          <a:noFill/>
          <a:ln w="25400">
            <a:solidFill>
              <a:srgbClr val="D8E6DD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190488" y="2084832"/>
            <a:ext cx="100584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3231C"/>
                </a:solidFill>
              </a:rPr>
              <a:t>Check</a:t>
            </a:r>
            <a:endParaRPr lang="en-US" sz="750" dirty="0"/>
          </a:p>
        </p:txBody>
      </p:sp>
      <p:sp>
        <p:nvSpPr>
          <p:cNvPr id="21" name="Shape 18"/>
          <p:cNvSpPr/>
          <p:nvPr/>
        </p:nvSpPr>
        <p:spPr>
          <a:xfrm>
            <a:off x="7351776" y="1234440"/>
            <a:ext cx="713232" cy="713232"/>
          </a:xfrm>
          <a:prstGeom prst="ellipse">
            <a:avLst/>
          </a:prstGeom>
          <a:solidFill>
            <a:srgbClr val="FFFFFF"/>
          </a:solidFill>
          <a:ln w="15240">
            <a:solidFill>
              <a:srgbClr val="D8E6D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51776" y="1453896"/>
            <a:ext cx="71323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3</a:t>
            </a:r>
            <a:endParaRPr lang="en-US" sz="800" dirty="0"/>
          </a:p>
        </p:txBody>
      </p:sp>
      <p:sp>
        <p:nvSpPr>
          <p:cNvPr id="23" name="Shape 20"/>
          <p:cNvSpPr/>
          <p:nvPr/>
        </p:nvSpPr>
        <p:spPr>
          <a:xfrm>
            <a:off x="8065008" y="1591056"/>
            <a:ext cx="310896" cy="0"/>
          </a:xfrm>
          <a:prstGeom prst="line">
            <a:avLst/>
          </a:prstGeom>
          <a:noFill/>
          <a:ln w="25400">
            <a:solidFill>
              <a:srgbClr val="D8E6DD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14616" y="2084832"/>
            <a:ext cx="100584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3231C"/>
                </a:solidFill>
              </a:rPr>
              <a:t>Route</a:t>
            </a:r>
            <a:endParaRPr lang="en-US" sz="750" dirty="0"/>
          </a:p>
        </p:txBody>
      </p:sp>
      <p:sp>
        <p:nvSpPr>
          <p:cNvPr id="25" name="Shape 22"/>
          <p:cNvSpPr/>
          <p:nvPr/>
        </p:nvSpPr>
        <p:spPr>
          <a:xfrm>
            <a:off x="8375904" y="1234440"/>
            <a:ext cx="713232" cy="713232"/>
          </a:xfrm>
          <a:prstGeom prst="ellipse">
            <a:avLst/>
          </a:prstGeom>
          <a:solidFill>
            <a:srgbClr val="FFFFFF"/>
          </a:solidFill>
          <a:ln w="15240">
            <a:solidFill>
              <a:srgbClr val="D8E6DD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375904" y="1453896"/>
            <a:ext cx="71323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4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9089136" y="1591056"/>
            <a:ext cx="310896" cy="0"/>
          </a:xfrm>
          <a:prstGeom prst="line">
            <a:avLst/>
          </a:prstGeom>
          <a:noFill/>
          <a:ln w="25400">
            <a:solidFill>
              <a:srgbClr val="D8E6DD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238744" y="2084832"/>
            <a:ext cx="100584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3231C"/>
                </a:solidFill>
              </a:rPr>
              <a:t>Finance</a:t>
            </a:r>
            <a:endParaRPr lang="en-US" sz="750" dirty="0"/>
          </a:p>
        </p:txBody>
      </p:sp>
      <p:sp>
        <p:nvSpPr>
          <p:cNvPr id="29" name="Shape 26"/>
          <p:cNvSpPr/>
          <p:nvPr/>
        </p:nvSpPr>
        <p:spPr>
          <a:xfrm>
            <a:off x="9400032" y="1234440"/>
            <a:ext cx="713232" cy="713232"/>
          </a:xfrm>
          <a:prstGeom prst="ellipse">
            <a:avLst/>
          </a:prstGeom>
          <a:solidFill>
            <a:srgbClr val="FFFFFF"/>
          </a:solidFill>
          <a:ln w="15240">
            <a:solidFill>
              <a:srgbClr val="D8E6DD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9400032" y="1453896"/>
            <a:ext cx="71323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5</a:t>
            </a:r>
            <a:endParaRPr lang="en-US" sz="800" dirty="0"/>
          </a:p>
        </p:txBody>
      </p:sp>
      <p:sp>
        <p:nvSpPr>
          <p:cNvPr id="31" name="Shape 28"/>
          <p:cNvSpPr/>
          <p:nvPr/>
        </p:nvSpPr>
        <p:spPr>
          <a:xfrm>
            <a:off x="10113264" y="1591056"/>
            <a:ext cx="310896" cy="0"/>
          </a:xfrm>
          <a:prstGeom prst="line">
            <a:avLst/>
          </a:prstGeom>
          <a:noFill/>
          <a:ln w="25400">
            <a:solidFill>
              <a:srgbClr val="D8E6DD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9262872" y="2084832"/>
            <a:ext cx="100584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3231C"/>
                </a:solidFill>
              </a:rPr>
              <a:t>Trade</a:t>
            </a:r>
            <a:endParaRPr lang="en-US" sz="750" dirty="0"/>
          </a:p>
        </p:txBody>
      </p:sp>
      <p:sp>
        <p:nvSpPr>
          <p:cNvPr id="33" name="Shape 30"/>
          <p:cNvSpPr/>
          <p:nvPr/>
        </p:nvSpPr>
        <p:spPr>
          <a:xfrm>
            <a:off x="10424160" y="1234440"/>
            <a:ext cx="713232" cy="713232"/>
          </a:xfrm>
          <a:prstGeom prst="ellipse">
            <a:avLst/>
          </a:prstGeom>
          <a:solidFill>
            <a:srgbClr val="176FE6"/>
          </a:solidFill>
          <a:ln w="15240">
            <a:solidFill>
              <a:srgbClr val="176FE6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10424160" y="1453896"/>
            <a:ext cx="71323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6</a:t>
            </a:r>
            <a:endParaRPr lang="en-US" sz="800" dirty="0"/>
          </a:p>
        </p:txBody>
      </p:sp>
      <p:sp>
        <p:nvSpPr>
          <p:cNvPr id="35" name="Text 32"/>
          <p:cNvSpPr/>
          <p:nvPr/>
        </p:nvSpPr>
        <p:spPr>
          <a:xfrm>
            <a:off x="10287000" y="2084832"/>
            <a:ext cx="100584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3231C"/>
                </a:solidFill>
              </a:rPr>
              <a:t>Monitor</a:t>
            </a:r>
            <a:endParaRPr lang="en-US" sz="750" dirty="0"/>
          </a:p>
        </p:txBody>
      </p:sp>
      <p:sp>
        <p:nvSpPr>
          <p:cNvPr id="36" name="Shape 33"/>
          <p:cNvSpPr/>
          <p:nvPr/>
        </p:nvSpPr>
        <p:spPr>
          <a:xfrm>
            <a:off x="5394960" y="2834640"/>
            <a:ext cx="1874520" cy="141732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5394960" y="2834640"/>
            <a:ext cx="54864" cy="141732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5596128" y="2990088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Finance Infrastructure</a:t>
            </a:r>
            <a:endParaRPr lang="en-US" sz="1150" dirty="0"/>
          </a:p>
        </p:txBody>
      </p:sp>
      <p:sp>
        <p:nvSpPr>
          <p:cNvPr id="39" name="Text 36"/>
          <p:cNvSpPr/>
          <p:nvPr/>
        </p:nvSpPr>
        <p:spPr>
          <a:xfrm>
            <a:off x="5596128" y="3337560"/>
            <a:ext cx="1554480" cy="7589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Case ID, SLA clock, routing engine, escalation, bank/MFI integration.</a:t>
            </a:r>
            <a:endParaRPr lang="en-US" sz="820" dirty="0"/>
          </a:p>
        </p:txBody>
      </p:sp>
      <p:sp>
        <p:nvSpPr>
          <p:cNvPr id="40" name="Shape 37"/>
          <p:cNvSpPr/>
          <p:nvPr/>
        </p:nvSpPr>
        <p:spPr>
          <a:xfrm>
            <a:off x="7452360" y="2834640"/>
            <a:ext cx="1874520" cy="141732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7452360" y="2834640"/>
            <a:ext cx="54864" cy="141732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7653528" y="2990088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Market Intelligence</a:t>
            </a:r>
            <a:endParaRPr lang="en-US" sz="1150" dirty="0"/>
          </a:p>
        </p:txBody>
      </p:sp>
      <p:sp>
        <p:nvSpPr>
          <p:cNvPr id="43" name="Text 40"/>
          <p:cNvSpPr/>
          <p:nvPr/>
        </p:nvSpPr>
        <p:spPr>
          <a:xfrm>
            <a:off x="7653528" y="3337560"/>
            <a:ext cx="1554480" cy="7589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Buyer directory, price feeds, GIS production data, harvest calendars.</a:t>
            </a:r>
            <a:endParaRPr lang="en-US" sz="820" dirty="0"/>
          </a:p>
        </p:txBody>
      </p:sp>
      <p:sp>
        <p:nvSpPr>
          <p:cNvPr id="44" name="Shape 41"/>
          <p:cNvSpPr/>
          <p:nvPr/>
        </p:nvSpPr>
        <p:spPr>
          <a:xfrm>
            <a:off x="9509760" y="2834640"/>
            <a:ext cx="1874520" cy="141732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9509760" y="2834640"/>
            <a:ext cx="54864" cy="141732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9710928" y="2990088"/>
            <a:ext cx="155448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Trust Layer</a:t>
            </a:r>
            <a:endParaRPr lang="en-US" sz="1150" dirty="0"/>
          </a:p>
        </p:txBody>
      </p:sp>
      <p:sp>
        <p:nvSpPr>
          <p:cNvPr id="47" name="Text 44"/>
          <p:cNvSpPr/>
          <p:nvPr/>
        </p:nvSpPr>
        <p:spPr>
          <a:xfrm>
            <a:off x="9710928" y="3337560"/>
            <a:ext cx="1554480" cy="75895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eKYC, audit-ready records, compliance documents, data governance.</a:t>
            </a:r>
            <a:endParaRPr lang="en-US" sz="8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FARMER FINANCING FLOW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FINANCE WORKS ON AGNET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06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572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FROM FIRST COMPLAINT TO FIRST DISBURSEMENT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57200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Every farmer gets a case ID, route, and resolution clock.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57200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AGNET turns informal requests into institution-grade files that banks can review, approve, monitor, and report.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303520" y="1051560"/>
            <a:ext cx="132588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413248" y="1143000"/>
            <a:ext cx="329184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1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413248" y="1380744"/>
            <a:ext cx="1078992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3231C"/>
                </a:solidFill>
              </a:rPr>
              <a:t>Submit issue</a:t>
            </a:r>
            <a:endParaRPr lang="en-US" sz="820" dirty="0"/>
          </a:p>
        </p:txBody>
      </p:sp>
      <p:sp>
        <p:nvSpPr>
          <p:cNvPr id="16" name="Shape 13"/>
          <p:cNvSpPr/>
          <p:nvPr/>
        </p:nvSpPr>
        <p:spPr>
          <a:xfrm>
            <a:off x="6629400" y="1426464"/>
            <a:ext cx="228600" cy="0"/>
          </a:xfrm>
          <a:prstGeom prst="line">
            <a:avLst/>
          </a:prstGeom>
          <a:noFill/>
          <a:ln w="19050">
            <a:solidFill>
              <a:srgbClr val="D8E6DD"/>
            </a:solidFill>
            <a:prstDash val="solid"/>
            <a:headEnd type="none"/>
            <a:tailEnd type="triangle"/>
          </a:ln>
        </p:spPr>
      </p:sp>
      <p:sp>
        <p:nvSpPr>
          <p:cNvPr id="17" name="Shape 14"/>
          <p:cNvSpPr/>
          <p:nvPr/>
        </p:nvSpPr>
        <p:spPr>
          <a:xfrm>
            <a:off x="6858000" y="1051560"/>
            <a:ext cx="132588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967728" y="1143000"/>
            <a:ext cx="329184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2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967728" y="1380744"/>
            <a:ext cx="1078992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3231C"/>
                </a:solidFill>
              </a:rPr>
              <a:t>Eligibility engine</a:t>
            </a:r>
            <a:endParaRPr lang="en-US" sz="820" dirty="0"/>
          </a:p>
        </p:txBody>
      </p:sp>
      <p:sp>
        <p:nvSpPr>
          <p:cNvPr id="20" name="Shape 17"/>
          <p:cNvSpPr/>
          <p:nvPr/>
        </p:nvSpPr>
        <p:spPr>
          <a:xfrm>
            <a:off x="8183880" y="1426464"/>
            <a:ext cx="228600" cy="0"/>
          </a:xfrm>
          <a:prstGeom prst="line">
            <a:avLst/>
          </a:prstGeom>
          <a:noFill/>
          <a:ln w="19050">
            <a:solidFill>
              <a:srgbClr val="D8E6DD"/>
            </a:solidFill>
            <a:prstDash val="solid"/>
            <a:headEnd type="none"/>
            <a:tailEnd type="triangle"/>
          </a:ln>
        </p:spPr>
      </p:sp>
      <p:sp>
        <p:nvSpPr>
          <p:cNvPr id="21" name="Shape 18"/>
          <p:cNvSpPr/>
          <p:nvPr/>
        </p:nvSpPr>
        <p:spPr>
          <a:xfrm>
            <a:off x="8412480" y="1051560"/>
            <a:ext cx="132588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522208" y="1143000"/>
            <a:ext cx="329184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3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8522208" y="1380744"/>
            <a:ext cx="1078992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3231C"/>
                </a:solidFill>
              </a:rPr>
              <a:t>Institution routing</a:t>
            </a:r>
            <a:endParaRPr lang="en-US" sz="820" dirty="0"/>
          </a:p>
        </p:txBody>
      </p:sp>
      <p:sp>
        <p:nvSpPr>
          <p:cNvPr id="24" name="Shape 21"/>
          <p:cNvSpPr/>
          <p:nvPr/>
        </p:nvSpPr>
        <p:spPr>
          <a:xfrm>
            <a:off x="9738360" y="1426464"/>
            <a:ext cx="228600" cy="0"/>
          </a:xfrm>
          <a:prstGeom prst="line">
            <a:avLst/>
          </a:prstGeom>
          <a:noFill/>
          <a:ln w="19050">
            <a:solidFill>
              <a:srgbClr val="D8E6DD"/>
            </a:solidFill>
            <a:prstDash val="solid"/>
            <a:headEnd type="none"/>
            <a:tailEnd type="triangle"/>
          </a:ln>
        </p:spPr>
      </p:sp>
      <p:sp>
        <p:nvSpPr>
          <p:cNvPr id="25" name="Shape 22"/>
          <p:cNvSpPr/>
          <p:nvPr/>
        </p:nvSpPr>
        <p:spPr>
          <a:xfrm>
            <a:off x="9966960" y="1051560"/>
            <a:ext cx="132588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0076688" y="1143000"/>
            <a:ext cx="329184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4</a:t>
            </a:r>
            <a:endParaRPr lang="en-US" sz="750" dirty="0"/>
          </a:p>
        </p:txBody>
      </p:sp>
      <p:sp>
        <p:nvSpPr>
          <p:cNvPr id="27" name="Text 24"/>
          <p:cNvSpPr/>
          <p:nvPr/>
        </p:nvSpPr>
        <p:spPr>
          <a:xfrm>
            <a:off x="10076688" y="1380744"/>
            <a:ext cx="1078992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3231C"/>
                </a:solidFill>
              </a:rPr>
              <a:t>Document checklist</a:t>
            </a:r>
            <a:endParaRPr lang="en-US" sz="820" dirty="0"/>
          </a:p>
        </p:txBody>
      </p:sp>
      <p:sp>
        <p:nvSpPr>
          <p:cNvPr id="28" name="Shape 25"/>
          <p:cNvSpPr/>
          <p:nvPr/>
        </p:nvSpPr>
        <p:spPr>
          <a:xfrm>
            <a:off x="5303520" y="2286000"/>
            <a:ext cx="132588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413248" y="2377440"/>
            <a:ext cx="329184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5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5413248" y="2615184"/>
            <a:ext cx="1078992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3231C"/>
                </a:solidFill>
              </a:rPr>
              <a:t>Approval</a:t>
            </a:r>
            <a:endParaRPr lang="en-US" sz="820" dirty="0"/>
          </a:p>
        </p:txBody>
      </p:sp>
      <p:sp>
        <p:nvSpPr>
          <p:cNvPr id="31" name="Shape 28"/>
          <p:cNvSpPr/>
          <p:nvPr/>
        </p:nvSpPr>
        <p:spPr>
          <a:xfrm>
            <a:off x="6629400" y="2660904"/>
            <a:ext cx="228600" cy="0"/>
          </a:xfrm>
          <a:prstGeom prst="line">
            <a:avLst/>
          </a:prstGeom>
          <a:noFill/>
          <a:ln w="19050">
            <a:solidFill>
              <a:srgbClr val="D8E6DD"/>
            </a:solidFill>
            <a:prstDash val="solid"/>
            <a:headEnd type="none"/>
            <a:tailEnd type="triangle"/>
          </a:ln>
        </p:spPr>
      </p:sp>
      <p:sp>
        <p:nvSpPr>
          <p:cNvPr id="32" name="Shape 29"/>
          <p:cNvSpPr/>
          <p:nvPr/>
        </p:nvSpPr>
        <p:spPr>
          <a:xfrm>
            <a:off x="6858000" y="2286000"/>
            <a:ext cx="132588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967728" y="2377440"/>
            <a:ext cx="329184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6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6967728" y="2615184"/>
            <a:ext cx="1078992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3231C"/>
                </a:solidFill>
              </a:rPr>
              <a:t>Disbursement</a:t>
            </a:r>
            <a:endParaRPr lang="en-US" sz="820" dirty="0"/>
          </a:p>
        </p:txBody>
      </p:sp>
      <p:sp>
        <p:nvSpPr>
          <p:cNvPr id="35" name="Shape 32"/>
          <p:cNvSpPr/>
          <p:nvPr/>
        </p:nvSpPr>
        <p:spPr>
          <a:xfrm>
            <a:off x="8183880" y="2660904"/>
            <a:ext cx="228600" cy="0"/>
          </a:xfrm>
          <a:prstGeom prst="line">
            <a:avLst/>
          </a:prstGeom>
          <a:noFill/>
          <a:ln w="19050">
            <a:solidFill>
              <a:srgbClr val="D8E6DD"/>
            </a:solidFill>
            <a:prstDash val="solid"/>
            <a:headEnd type="none"/>
            <a:tailEnd type="triangle"/>
          </a:ln>
        </p:spPr>
      </p:sp>
      <p:sp>
        <p:nvSpPr>
          <p:cNvPr id="36" name="Shape 33"/>
          <p:cNvSpPr/>
          <p:nvPr/>
        </p:nvSpPr>
        <p:spPr>
          <a:xfrm>
            <a:off x="8412480" y="2286000"/>
            <a:ext cx="132588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8522208" y="2377440"/>
            <a:ext cx="329184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7</a:t>
            </a:r>
            <a:endParaRPr lang="en-US" sz="750" dirty="0"/>
          </a:p>
        </p:txBody>
      </p:sp>
      <p:sp>
        <p:nvSpPr>
          <p:cNvPr id="38" name="Text 35"/>
          <p:cNvSpPr/>
          <p:nvPr/>
        </p:nvSpPr>
        <p:spPr>
          <a:xfrm>
            <a:off x="8522208" y="2615184"/>
            <a:ext cx="1078992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3231C"/>
                </a:solidFill>
              </a:rPr>
              <a:t>Monitoring</a:t>
            </a:r>
            <a:endParaRPr lang="en-US" sz="820" dirty="0"/>
          </a:p>
        </p:txBody>
      </p:sp>
      <p:sp>
        <p:nvSpPr>
          <p:cNvPr id="39" name="Shape 36"/>
          <p:cNvSpPr/>
          <p:nvPr/>
        </p:nvSpPr>
        <p:spPr>
          <a:xfrm>
            <a:off x="9738360" y="2660904"/>
            <a:ext cx="228600" cy="0"/>
          </a:xfrm>
          <a:prstGeom prst="line">
            <a:avLst/>
          </a:prstGeom>
          <a:noFill/>
          <a:ln w="19050">
            <a:solidFill>
              <a:srgbClr val="D8E6DD"/>
            </a:solidFill>
            <a:prstDash val="solid"/>
            <a:headEnd type="none"/>
            <a:tailEnd type="triangle"/>
          </a:ln>
        </p:spPr>
      </p:sp>
      <p:sp>
        <p:nvSpPr>
          <p:cNvPr id="40" name="Shape 37"/>
          <p:cNvSpPr/>
          <p:nvPr/>
        </p:nvSpPr>
        <p:spPr>
          <a:xfrm>
            <a:off x="9966960" y="2286000"/>
            <a:ext cx="1325880" cy="749808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10076688" y="2377440"/>
            <a:ext cx="329184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8</a:t>
            </a:r>
            <a:endParaRPr lang="en-US" sz="750" dirty="0"/>
          </a:p>
        </p:txBody>
      </p:sp>
      <p:sp>
        <p:nvSpPr>
          <p:cNvPr id="42" name="Text 39"/>
          <p:cNvSpPr/>
          <p:nvPr/>
        </p:nvSpPr>
        <p:spPr>
          <a:xfrm>
            <a:off x="10076688" y="2615184"/>
            <a:ext cx="1078992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3231C"/>
                </a:solidFill>
              </a:rPr>
              <a:t>Analytics feed</a:t>
            </a:r>
            <a:endParaRPr lang="en-US" sz="820" dirty="0"/>
          </a:p>
        </p:txBody>
      </p:sp>
      <p:sp>
        <p:nvSpPr>
          <p:cNvPr id="43" name="Shape 40"/>
          <p:cNvSpPr/>
          <p:nvPr/>
        </p:nvSpPr>
        <p:spPr>
          <a:xfrm>
            <a:off x="914400" y="4956048"/>
            <a:ext cx="2148840" cy="301752"/>
          </a:xfrm>
          <a:prstGeom prst="roundRect">
            <a:avLst>
              <a:gd name="adj" fmla="val 18182"/>
            </a:avLst>
          </a:prstGeom>
          <a:solidFill>
            <a:srgbClr val="E7F7EC"/>
          </a:solidFill>
          <a:ln w="12700">
            <a:solidFill>
              <a:srgbClr val="E7F7EC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987552" y="5024628"/>
            <a:ext cx="2002536" cy="12801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087438"/>
                </a:solidFill>
              </a:rPr>
              <a:t>3-day first response SLA</a:t>
            </a:r>
            <a:endParaRPr lang="en-US" sz="720" dirty="0"/>
          </a:p>
        </p:txBody>
      </p:sp>
      <p:sp>
        <p:nvSpPr>
          <p:cNvPr id="45" name="Shape 42"/>
          <p:cNvSpPr/>
          <p:nvPr/>
        </p:nvSpPr>
        <p:spPr>
          <a:xfrm>
            <a:off x="3566160" y="4956048"/>
            <a:ext cx="2148840" cy="301752"/>
          </a:xfrm>
          <a:prstGeom prst="roundRect">
            <a:avLst>
              <a:gd name="adj" fmla="val 18182"/>
            </a:avLst>
          </a:prstGeom>
          <a:solidFill>
            <a:srgbClr val="EAF3FF"/>
          </a:solidFill>
          <a:ln w="12700">
            <a:solidFill>
              <a:srgbClr val="EAF3FF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3639312" y="5024628"/>
            <a:ext cx="2002536" cy="12801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176FE6"/>
                </a:solidFill>
              </a:rPr>
              <a:t>7-21 day resolution target</a:t>
            </a:r>
            <a:endParaRPr lang="en-US" sz="720" dirty="0"/>
          </a:p>
        </p:txBody>
      </p:sp>
      <p:sp>
        <p:nvSpPr>
          <p:cNvPr id="47" name="Shape 44"/>
          <p:cNvSpPr/>
          <p:nvPr/>
        </p:nvSpPr>
        <p:spPr>
          <a:xfrm>
            <a:off x="6217920" y="4956048"/>
            <a:ext cx="2148840" cy="301752"/>
          </a:xfrm>
          <a:prstGeom prst="roundRect">
            <a:avLst>
              <a:gd name="adj" fmla="val 18182"/>
            </a:avLst>
          </a:prstGeom>
          <a:solidFill>
            <a:srgbClr val="E7F7EC"/>
          </a:solidFill>
          <a:ln w="12700">
            <a:solidFill>
              <a:srgbClr val="E7F7EC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6291072" y="5024628"/>
            <a:ext cx="2002536" cy="12801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087438"/>
                </a:solidFill>
              </a:rPr>
              <a:t>Zero broker cost to farmer</a:t>
            </a:r>
            <a:endParaRPr lang="en-US" sz="720" dirty="0"/>
          </a:p>
        </p:txBody>
      </p:sp>
      <p:sp>
        <p:nvSpPr>
          <p:cNvPr id="49" name="Shape 46"/>
          <p:cNvSpPr/>
          <p:nvPr/>
        </p:nvSpPr>
        <p:spPr>
          <a:xfrm>
            <a:off x="8869680" y="4956048"/>
            <a:ext cx="2148840" cy="301752"/>
          </a:xfrm>
          <a:prstGeom prst="roundRect">
            <a:avLst>
              <a:gd name="adj" fmla="val 18182"/>
            </a:avLst>
          </a:prstGeom>
          <a:solidFill>
            <a:srgbClr val="EAF3FF"/>
          </a:solidFill>
          <a:ln w="12700">
            <a:solidFill>
              <a:srgbClr val="EAF3FF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8942832" y="5024628"/>
            <a:ext cx="2002536" cy="12801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dirty="0">
                <a:solidFill>
                  <a:srgbClr val="176FE6"/>
                </a:solidFill>
              </a:rPr>
              <a:t>100% traceable case history</a:t>
            </a:r>
            <a:endParaRPr lang="en-US" sz="7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BANK &amp; BUYER WORKFLOW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INSTITUTIONAL INTEGRATION MODEL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07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663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WORKFLOW LAYER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6634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The dashboard banks and buyers have been missing.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66344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AGNET gives institutions an accountable rural operating queue and gives buyers verified supply sources.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5486400" y="960120"/>
            <a:ext cx="2011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BANK / MFI DASHBOARD</a:t>
            </a:r>
            <a:endParaRPr lang="en-US" sz="750" dirty="0"/>
          </a:p>
        </p:txBody>
      </p:sp>
      <p:sp>
        <p:nvSpPr>
          <p:cNvPr id="14" name="Shape 11"/>
          <p:cNvSpPr/>
          <p:nvPr/>
        </p:nvSpPr>
        <p:spPr>
          <a:xfrm>
            <a:off x="5486400" y="1380744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50992" y="1325880"/>
            <a:ext cx="23500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Incoming case queue assigned to named officers</a:t>
            </a:r>
            <a:endParaRPr lang="en-US" sz="820" dirty="0"/>
          </a:p>
        </p:txBody>
      </p:sp>
      <p:sp>
        <p:nvSpPr>
          <p:cNvPr id="16" name="Shape 13"/>
          <p:cNvSpPr/>
          <p:nvPr/>
        </p:nvSpPr>
        <p:spPr>
          <a:xfrm>
            <a:off x="5486400" y="1728216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650992" y="1673352"/>
            <a:ext cx="23500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SLA countdown with escalation alerts</a:t>
            </a:r>
            <a:endParaRPr lang="en-US" sz="820" dirty="0"/>
          </a:p>
        </p:txBody>
      </p:sp>
      <p:sp>
        <p:nvSpPr>
          <p:cNvPr id="18" name="Shape 15"/>
          <p:cNvSpPr/>
          <p:nvPr/>
        </p:nvSpPr>
        <p:spPr>
          <a:xfrm>
            <a:off x="5486400" y="2075688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650992" y="2020824"/>
            <a:ext cx="23500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Document quality score before review</a:t>
            </a:r>
            <a:endParaRPr lang="en-US" sz="820" dirty="0"/>
          </a:p>
        </p:txBody>
      </p:sp>
      <p:sp>
        <p:nvSpPr>
          <p:cNvPr id="20" name="Shape 17"/>
          <p:cNvSpPr/>
          <p:nvPr/>
        </p:nvSpPr>
        <p:spPr>
          <a:xfrm>
            <a:off x="5486400" y="2423160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650992" y="2368296"/>
            <a:ext cx="23500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Portfolio analytics by district and crop</a:t>
            </a:r>
            <a:endParaRPr lang="en-US" sz="820" dirty="0"/>
          </a:p>
        </p:txBody>
      </p:sp>
      <p:sp>
        <p:nvSpPr>
          <p:cNvPr id="22" name="Shape 19"/>
          <p:cNvSpPr/>
          <p:nvPr/>
        </p:nvSpPr>
        <p:spPr>
          <a:xfrm>
            <a:off x="5486400" y="2770632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650992" y="2715768"/>
            <a:ext cx="23500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One-click regulator and audit exports</a:t>
            </a:r>
            <a:endParaRPr lang="en-US" sz="820" dirty="0"/>
          </a:p>
        </p:txBody>
      </p:sp>
      <p:sp>
        <p:nvSpPr>
          <p:cNvPr id="24" name="Text 21"/>
          <p:cNvSpPr/>
          <p:nvPr/>
        </p:nvSpPr>
        <p:spPr>
          <a:xfrm>
            <a:off x="8732520" y="960120"/>
            <a:ext cx="2011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</a:rPr>
              <a:t>BUYER / EXPORTER PORTAL</a:t>
            </a:r>
            <a:endParaRPr lang="en-US" sz="750" dirty="0"/>
          </a:p>
        </p:txBody>
      </p:sp>
      <p:sp>
        <p:nvSpPr>
          <p:cNvPr id="25" name="Shape 22"/>
          <p:cNvSpPr/>
          <p:nvPr/>
        </p:nvSpPr>
        <p:spPr>
          <a:xfrm>
            <a:off x="8732520" y="1380744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897112" y="1325880"/>
            <a:ext cx="23500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Verified farm profiles with GIS evidence</a:t>
            </a:r>
            <a:endParaRPr lang="en-US" sz="820" dirty="0"/>
          </a:p>
        </p:txBody>
      </p:sp>
      <p:sp>
        <p:nvSpPr>
          <p:cNvPr id="27" name="Shape 24"/>
          <p:cNvSpPr/>
          <p:nvPr/>
        </p:nvSpPr>
        <p:spPr>
          <a:xfrm>
            <a:off x="8732520" y="1728216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897112" y="1673352"/>
            <a:ext cx="23500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Live inventory and harvest calendar signals</a:t>
            </a:r>
            <a:endParaRPr lang="en-US" sz="820" dirty="0"/>
          </a:p>
        </p:txBody>
      </p:sp>
      <p:sp>
        <p:nvSpPr>
          <p:cNvPr id="29" name="Shape 26"/>
          <p:cNvSpPr/>
          <p:nvPr/>
        </p:nvSpPr>
        <p:spPr>
          <a:xfrm>
            <a:off x="8732520" y="2075688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8897112" y="2020824"/>
            <a:ext cx="23500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Commodity price benchmarks</a:t>
            </a:r>
            <a:endParaRPr lang="en-US" sz="820" dirty="0"/>
          </a:p>
        </p:txBody>
      </p:sp>
      <p:sp>
        <p:nvSpPr>
          <p:cNvPr id="31" name="Shape 28"/>
          <p:cNvSpPr/>
          <p:nvPr/>
        </p:nvSpPr>
        <p:spPr>
          <a:xfrm>
            <a:off x="8732520" y="2423160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897112" y="2368296"/>
            <a:ext cx="23500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Digital contracts and eSign trail</a:t>
            </a:r>
            <a:endParaRPr lang="en-US" sz="820" dirty="0"/>
          </a:p>
        </p:txBody>
      </p:sp>
      <p:sp>
        <p:nvSpPr>
          <p:cNvPr id="33" name="Shape 30"/>
          <p:cNvSpPr/>
          <p:nvPr/>
        </p:nvSpPr>
        <p:spPr>
          <a:xfrm>
            <a:off x="8732520" y="2770632"/>
            <a:ext cx="73152" cy="73152"/>
          </a:xfrm>
          <a:prstGeom prst="ellipse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8897112" y="2715768"/>
            <a:ext cx="2350008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13231C"/>
                </a:solidFill>
              </a:rPr>
              <a:t>Logistics coordination with local carriers</a:t>
            </a:r>
            <a:endParaRPr lang="en-US" sz="820" dirty="0"/>
          </a:p>
        </p:txBody>
      </p:sp>
      <p:sp>
        <p:nvSpPr>
          <p:cNvPr id="35" name="Shape 32"/>
          <p:cNvSpPr/>
          <p:nvPr/>
        </p:nvSpPr>
        <p:spPr>
          <a:xfrm>
            <a:off x="5486400" y="4023360"/>
            <a:ext cx="5669280" cy="731520"/>
          </a:xfrm>
          <a:prstGeom prst="roundRect">
            <a:avLst>
              <a:gd name="adj" fmla="val 5000"/>
            </a:avLst>
          </a:prstGeom>
          <a:solidFill>
            <a:srgbClr val="EFFFF5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5760720" y="4261104"/>
            <a:ext cx="507492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13231C"/>
                </a:solidFill>
              </a:rPr>
              <a:t>Shared trust layer: farmer identity, finance history, compliance documents, consented data, and measurable outcomes.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OPPORTUNITY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UZBEKISTAN AGRICULTURE MARKET SIZING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08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6634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DEFENSIBLE OPPORTUNITY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6634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A $3.8B TAM with top-down and bottom-up convergence.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66344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AGNET starts with financeable agri spend and expands through verified trade, inputs, data contracts, and institutional workflow.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532120" y="960120"/>
            <a:ext cx="539496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15000" y="1124712"/>
            <a:ext cx="5486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TAM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400800" y="1078992"/>
            <a:ext cx="10515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31C"/>
                </a:solidFill>
              </a:rPr>
              <a:t>$3.8B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543800" y="1124712"/>
            <a:ext cx="3108960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All financeable agri spend in Uzbekistan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5532120" y="1709928"/>
            <a:ext cx="539496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15000" y="1874520"/>
            <a:ext cx="5486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SAM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6400800" y="1828800"/>
            <a:ext cx="10515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31C"/>
                </a:solidFill>
              </a:rPr>
              <a:t>$1.4B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7543800" y="1874520"/>
            <a:ext cx="3108960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Digital-ready and bankable farms and enterprises</a:t>
            </a:r>
            <a:endParaRPr lang="en-US" sz="750" dirty="0"/>
          </a:p>
        </p:txBody>
      </p:sp>
      <p:sp>
        <p:nvSpPr>
          <p:cNvPr id="21" name="Shape 18"/>
          <p:cNvSpPr/>
          <p:nvPr/>
        </p:nvSpPr>
        <p:spPr>
          <a:xfrm>
            <a:off x="5532120" y="2459736"/>
            <a:ext cx="539496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8E6D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715000" y="2624328"/>
            <a:ext cx="5486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SOM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400800" y="2578608"/>
            <a:ext cx="10515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3231C"/>
                </a:solidFill>
              </a:rPr>
              <a:t>$140M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7543800" y="2624328"/>
            <a:ext cx="3108960" cy="1463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4736C"/>
                </a:solidFill>
              </a:rPr>
              <a:t>10% share by Year 5 as realistic new-entrant target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5532120" y="3657600"/>
            <a:ext cx="228600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13231C"/>
                </a:solidFill>
              </a:rPr>
              <a:t>Seeds &amp; crop inputs</a:t>
            </a:r>
            <a:endParaRPr lang="en-US" sz="730" dirty="0"/>
          </a:p>
        </p:txBody>
      </p:sp>
      <p:sp>
        <p:nvSpPr>
          <p:cNvPr id="26" name="Shape 23"/>
          <p:cNvSpPr/>
          <p:nvPr/>
        </p:nvSpPr>
        <p:spPr>
          <a:xfrm>
            <a:off x="7680960" y="3685032"/>
            <a:ext cx="2194560" cy="9144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10058400" y="3657600"/>
            <a:ext cx="73152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30" b="1" dirty="0">
                <a:solidFill>
                  <a:srgbClr val="13231C"/>
                </a:solidFill>
              </a:rPr>
              <a:t>$1.4B</a:t>
            </a:r>
            <a:endParaRPr lang="en-US" sz="730" dirty="0"/>
          </a:p>
        </p:txBody>
      </p:sp>
      <p:sp>
        <p:nvSpPr>
          <p:cNvPr id="28" name="Text 25"/>
          <p:cNvSpPr/>
          <p:nvPr/>
        </p:nvSpPr>
        <p:spPr>
          <a:xfrm>
            <a:off x="5532120" y="3968496"/>
            <a:ext cx="228600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13231C"/>
                </a:solidFill>
              </a:rPr>
              <a:t>Working capital credit</a:t>
            </a:r>
            <a:endParaRPr lang="en-US" sz="730" dirty="0"/>
          </a:p>
        </p:txBody>
      </p:sp>
      <p:sp>
        <p:nvSpPr>
          <p:cNvPr id="29" name="Shape 26"/>
          <p:cNvSpPr/>
          <p:nvPr/>
        </p:nvSpPr>
        <p:spPr>
          <a:xfrm>
            <a:off x="7680960" y="3995928"/>
            <a:ext cx="1993392" cy="9144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10058400" y="3968496"/>
            <a:ext cx="73152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30" b="1" dirty="0">
                <a:solidFill>
                  <a:srgbClr val="13231C"/>
                </a:solidFill>
              </a:rPr>
              <a:t>$1.2B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5532120" y="4279392"/>
            <a:ext cx="228600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13231C"/>
                </a:solidFill>
              </a:rPr>
              <a:t>Fertiliser</a:t>
            </a:r>
            <a:endParaRPr lang="en-US" sz="730" dirty="0"/>
          </a:p>
        </p:txBody>
      </p:sp>
      <p:sp>
        <p:nvSpPr>
          <p:cNvPr id="32" name="Shape 29"/>
          <p:cNvSpPr/>
          <p:nvPr/>
        </p:nvSpPr>
        <p:spPr>
          <a:xfrm>
            <a:off x="7680960" y="4306824"/>
            <a:ext cx="1792224" cy="9144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10058400" y="4279392"/>
            <a:ext cx="73152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30" b="1" dirty="0">
                <a:solidFill>
                  <a:srgbClr val="13231C"/>
                </a:solidFill>
              </a:rPr>
              <a:t>$1.1B</a:t>
            </a:r>
            <a:endParaRPr lang="en-US" sz="730" dirty="0"/>
          </a:p>
        </p:txBody>
      </p:sp>
      <p:sp>
        <p:nvSpPr>
          <p:cNvPr id="34" name="Text 31"/>
          <p:cNvSpPr/>
          <p:nvPr/>
        </p:nvSpPr>
        <p:spPr>
          <a:xfrm>
            <a:off x="5532120" y="4590288"/>
            <a:ext cx="228600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13231C"/>
                </a:solidFill>
              </a:rPr>
              <a:t>Machinery &amp; equipment</a:t>
            </a:r>
            <a:endParaRPr lang="en-US" sz="730" dirty="0"/>
          </a:p>
        </p:txBody>
      </p:sp>
      <p:sp>
        <p:nvSpPr>
          <p:cNvPr id="35" name="Shape 32"/>
          <p:cNvSpPr/>
          <p:nvPr/>
        </p:nvSpPr>
        <p:spPr>
          <a:xfrm>
            <a:off x="7680960" y="4617720"/>
            <a:ext cx="1591056" cy="9144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10058400" y="4590288"/>
            <a:ext cx="73152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30" b="1" dirty="0">
                <a:solidFill>
                  <a:srgbClr val="13231C"/>
                </a:solidFill>
              </a:rPr>
              <a:t>$0.8B</a:t>
            </a:r>
            <a:endParaRPr lang="en-US" sz="730" dirty="0"/>
          </a:p>
        </p:txBody>
      </p:sp>
      <p:sp>
        <p:nvSpPr>
          <p:cNvPr id="37" name="Text 34"/>
          <p:cNvSpPr/>
          <p:nvPr/>
        </p:nvSpPr>
        <p:spPr>
          <a:xfrm>
            <a:off x="5532120" y="4901184"/>
            <a:ext cx="228600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30" dirty="0">
                <a:solidFill>
                  <a:srgbClr val="13231C"/>
                </a:solidFill>
              </a:rPr>
              <a:t>Other inputs</a:t>
            </a:r>
            <a:endParaRPr lang="en-US" sz="730" dirty="0"/>
          </a:p>
        </p:txBody>
      </p:sp>
      <p:sp>
        <p:nvSpPr>
          <p:cNvPr id="38" name="Shape 35"/>
          <p:cNvSpPr/>
          <p:nvPr/>
        </p:nvSpPr>
        <p:spPr>
          <a:xfrm>
            <a:off x="7680960" y="4928616"/>
            <a:ext cx="1389888" cy="9144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10058400" y="4901184"/>
            <a:ext cx="731520" cy="128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30" b="1" dirty="0">
                <a:solidFill>
                  <a:srgbClr val="13231C"/>
                </a:solidFill>
              </a:rPr>
              <a:t>$0.7B</a:t>
            </a:r>
            <a:endParaRPr lang="en-US" sz="730" dirty="0"/>
          </a:p>
        </p:txBody>
      </p:sp>
      <p:sp>
        <p:nvSpPr>
          <p:cNvPr id="40" name="Text 37"/>
          <p:cNvSpPr/>
          <p:nvPr/>
        </p:nvSpPr>
        <p:spPr>
          <a:xfrm>
            <a:off x="5532120" y="5522976"/>
            <a:ext cx="521208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" dirty="0">
                <a:solidFill>
                  <a:srgbClr val="64736C"/>
                </a:solidFill>
              </a:rPr>
              <a:t>Sources: UzStat 2024, World Bank, USDA-FAS, IndexBox, UNDP, Agrobank.</a:t>
            </a:r>
            <a:endParaRPr lang="en-US" sz="6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B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pic>
        <p:nvPicPr>
          <p:cNvPr id="3" name="Image 0" descr="/Users/sohansoni/MPGIS/Agnet/public/agnet-global-logo-cropp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28600"/>
            <a:ext cx="1719072" cy="548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40280" y="320040"/>
            <a:ext cx="21031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10A6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MODEL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31920" y="283464"/>
            <a:ext cx="6766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231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REVENUE ARCHITECTURE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01400" y="283464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4736C"/>
                </a:solidFill>
              </a:rPr>
              <a:t>09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292608" y="6428232"/>
            <a:ext cx="11612880" cy="0"/>
          </a:xfrm>
          <a:prstGeom prst="line">
            <a:avLst/>
          </a:prstGeom>
          <a:noFill/>
          <a:ln w="10160">
            <a:solidFill>
              <a:srgbClr val="D8E6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10896" y="6473952"/>
            <a:ext cx="9326880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AGNET Global - Agnet-global.com - SGCI American Corporation IT-park resident, Uzbekistan Ovozi street 21 office number 2, Mirzo Uluqbek District, Tashkent Uzbekistan</a:t>
            </a:r>
            <a:endParaRPr lang="en-US" sz="580" dirty="0"/>
          </a:p>
        </p:txBody>
      </p:sp>
      <p:sp>
        <p:nvSpPr>
          <p:cNvPr id="9" name="Text 6"/>
          <p:cNvSpPr/>
          <p:nvPr/>
        </p:nvSpPr>
        <p:spPr>
          <a:xfrm>
            <a:off x="10332720" y="6473952"/>
            <a:ext cx="1371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580" dirty="0">
                <a:solidFill>
                  <a:srgbClr val="64736C"/>
                </a:solidFill>
              </a:rPr>
              <a:t>Confidential - 2026</a:t>
            </a:r>
            <a:endParaRPr lang="en-US" sz="580" dirty="0"/>
          </a:p>
        </p:txBody>
      </p:sp>
      <p:sp>
        <p:nvSpPr>
          <p:cNvPr id="10" name="Text 7"/>
          <p:cNvSpPr/>
          <p:nvPr/>
        </p:nvSpPr>
        <p:spPr>
          <a:xfrm>
            <a:off x="594360" y="914400"/>
            <a:ext cx="4800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10A64A"/>
                </a:solidFill>
              </a:rPr>
              <a:t>SELL ACCOUNTABILITY FIRST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216152"/>
            <a:ext cx="480060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3231C"/>
                </a:solidFill>
              </a:rPr>
              <a:t>Monetise the data layer after trust is built.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94360" y="2258568"/>
            <a:ext cx="480060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4736C"/>
                </a:solidFill>
              </a:rPr>
              <a:t>AGNET does not charge farmers early. Revenue starts from institutions that need better workflows, cleaner applications, verified supply, and rural intelligence.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486400" y="914400"/>
            <a:ext cx="2697480" cy="132588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486400" y="914400"/>
            <a:ext cx="54864" cy="132588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687568" y="106984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SaaS Subscriptions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$100-500/mo per institution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687568" y="1417320"/>
            <a:ext cx="2377440" cy="6675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Dashboards, SLA workflow, case queue, analytics, subsidy and cooperative support.</a:t>
            </a:r>
            <a:endParaRPr lang="en-US" sz="820" dirty="0"/>
          </a:p>
        </p:txBody>
      </p:sp>
      <p:sp>
        <p:nvSpPr>
          <p:cNvPr id="17" name="Shape 14"/>
          <p:cNvSpPr/>
          <p:nvPr/>
        </p:nvSpPr>
        <p:spPr>
          <a:xfrm>
            <a:off x="8412480" y="914400"/>
            <a:ext cx="2697480" cy="132588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412480" y="914400"/>
            <a:ext cx="54864" cy="132588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613648" y="106984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Transaction Revenue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0.2-0.5% on loan volume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13648" y="1417320"/>
            <a:ext cx="2377440" cy="6675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Referral fees on approved loans, insurance claims, supplier payments, and procurement.</a:t>
            </a:r>
            <a:endParaRPr lang="en-US" sz="820" dirty="0"/>
          </a:p>
        </p:txBody>
      </p:sp>
      <p:sp>
        <p:nvSpPr>
          <p:cNvPr id="21" name="Shape 18"/>
          <p:cNvSpPr/>
          <p:nvPr/>
        </p:nvSpPr>
        <p:spPr>
          <a:xfrm>
            <a:off x="5486400" y="2606040"/>
            <a:ext cx="2697480" cy="132588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486400" y="2606040"/>
            <a:ext cx="54864" cy="1325880"/>
          </a:xfrm>
          <a:prstGeom prst="rect">
            <a:avLst/>
          </a:prstGeom>
          <a:solidFill>
            <a:srgbClr val="10A64A"/>
          </a:solidFill>
          <a:ln w="12700">
            <a:solidFill>
              <a:srgbClr val="10A64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687568" y="276148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Data &amp; Advisory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Govt + IFI contracts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687568" y="3108960"/>
            <a:ext cx="2377440" cy="6675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Complaint heatmaps, finance demand, risk analytics, policy reports, and portfolio intelligence.</a:t>
            </a:r>
            <a:endParaRPr lang="en-US" sz="820" dirty="0"/>
          </a:p>
        </p:txBody>
      </p:sp>
      <p:sp>
        <p:nvSpPr>
          <p:cNvPr id="25" name="Shape 22"/>
          <p:cNvSpPr/>
          <p:nvPr/>
        </p:nvSpPr>
        <p:spPr>
          <a:xfrm>
            <a:off x="8412480" y="2606040"/>
            <a:ext cx="2697480" cy="132588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0160">
            <a:solidFill>
              <a:srgbClr val="D8E6DD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412480" y="2606040"/>
            <a:ext cx="54864" cy="1325880"/>
          </a:xfrm>
          <a:prstGeom prst="rect">
            <a:avLst/>
          </a:prstGeom>
          <a:solidFill>
            <a:srgbClr val="176FE6"/>
          </a:solidFill>
          <a:ln w="12700">
            <a:solidFill>
              <a:srgbClr val="176FE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13648" y="2761488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Marketplace</a:t>
            </a:r>
            <a:endParaRPr lang="en-US" sz="1150" dirty="0"/>
          </a:p>
          <a:p>
            <a:pPr indent="0" marL="0">
              <a:buNone/>
            </a:pPr>
            <a:r>
              <a:rPr lang="en-US" sz="1150" b="1" dirty="0">
                <a:solidFill>
                  <a:srgbClr val="13231C"/>
                </a:solidFill>
              </a:rPr>
              <a:t>2-5% GMV commission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613648" y="3108960"/>
            <a:ext cx="2377440" cy="6675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64736C"/>
                </a:solidFill>
              </a:rPr>
              <a:t>Trade contracts, input supplier listings, procurement fees, and certified seller placement.</a:t>
            </a:r>
            <a:endParaRPr lang="en-US" sz="820" dirty="0"/>
          </a:p>
        </p:txBody>
      </p:sp>
      <p:sp>
        <p:nvSpPr>
          <p:cNvPr id="29" name="Shape 26"/>
          <p:cNvSpPr/>
          <p:nvPr/>
        </p:nvSpPr>
        <p:spPr>
          <a:xfrm>
            <a:off x="5486400" y="4709160"/>
            <a:ext cx="5623560" cy="658368"/>
          </a:xfrm>
          <a:prstGeom prst="roundRect">
            <a:avLst>
              <a:gd name="adj" fmla="val 5556"/>
            </a:avLst>
          </a:prstGeom>
          <a:solidFill>
            <a:srgbClr val="E7F7EC"/>
          </a:solidFill>
          <a:ln w="12700">
            <a:solidFill>
              <a:srgbClr val="E7F7EC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715000" y="4956048"/>
            <a:ext cx="5166360" cy="1371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087438"/>
                </a:solidFill>
              </a:rPr>
              <a:t>Monetisation principle: reduce follow-up load, improve application quality, and produce actionable rural intelligence.</a:t>
            </a:r>
            <a:endParaRPr lang="en-US" sz="8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AGNET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AGNET Global Pitch Deck 2026</dc:title>
  <dc:subject>AGNET Global Agritech Platform Pitch Deck</dc:subject>
  <dc:creator>AGNET</dc:creator>
  <cp:lastModifiedBy>AGNET</cp:lastModifiedBy>
  <cp:revision>1</cp:revision>
  <dcterms:created xsi:type="dcterms:W3CDTF">2026-05-21T19:08:45Z</dcterms:created>
  <dcterms:modified xsi:type="dcterms:W3CDTF">2026-05-21T19:08:45Z</dcterms:modified>
</cp:coreProperties>
</file>